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3" r:id="rId6"/>
    <p:sldId id="261" r:id="rId7"/>
    <p:sldId id="262" r:id="rId8"/>
    <p:sldId id="264" r:id="rId9"/>
    <p:sldId id="266" r:id="rId10"/>
    <p:sldId id="267" r:id="rId11"/>
    <p:sldId id="268" r:id="rId12"/>
    <p:sldId id="270" r:id="rId13"/>
    <p:sldId id="271" r:id="rId14"/>
    <p:sldId id="269"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6C1AA-A6EF-4453-990A-7C9F8BB264A9}" type="doc">
      <dgm:prSet loTypeId="urn:microsoft.com/office/officeart/2005/8/layout/pyramid3" loCatId="pyramid" qsTypeId="urn:microsoft.com/office/officeart/2005/8/quickstyle/simple1" qsCatId="simple" csTypeId="urn:microsoft.com/office/officeart/2005/8/colors/accent1_2" csCatId="accent1" phldr="1"/>
      <dgm:spPr/>
    </dgm:pt>
    <dgm:pt modelId="{FC189B89-3AC7-4BB3-A13A-9DA7C28C0E29}">
      <dgm:prSet phldrT="[Text]"/>
      <dgm:spPr/>
      <dgm:t>
        <a:bodyPr/>
        <a:lstStyle/>
        <a:p>
          <a:r>
            <a:rPr lang="en-US" dirty="0"/>
            <a:t>Training </a:t>
          </a:r>
        </a:p>
      </dgm:t>
    </dgm:pt>
    <dgm:pt modelId="{3D0BEE5B-97F2-4124-AAF1-2DB51F054BA5}" type="parTrans" cxnId="{BE54A747-7191-4CDE-90A8-A61B0051A439}">
      <dgm:prSet/>
      <dgm:spPr/>
      <dgm:t>
        <a:bodyPr/>
        <a:lstStyle/>
        <a:p>
          <a:endParaRPr lang="en-US"/>
        </a:p>
      </dgm:t>
    </dgm:pt>
    <dgm:pt modelId="{90CBA33A-5293-4CD4-9640-BB9B3F2EB317}" type="sibTrans" cxnId="{BE54A747-7191-4CDE-90A8-A61B0051A439}">
      <dgm:prSet/>
      <dgm:spPr/>
      <dgm:t>
        <a:bodyPr/>
        <a:lstStyle/>
        <a:p>
          <a:endParaRPr lang="en-US"/>
        </a:p>
      </dgm:t>
    </dgm:pt>
    <dgm:pt modelId="{2AB254D2-76E0-406E-BAFF-7FDEC9A9330E}">
      <dgm:prSet phldrT="[Text]"/>
      <dgm:spPr/>
      <dgm:t>
        <a:bodyPr/>
        <a:lstStyle/>
        <a:p>
          <a:r>
            <a:rPr lang="en-US" dirty="0"/>
            <a:t>Solution </a:t>
          </a:r>
        </a:p>
      </dgm:t>
    </dgm:pt>
    <dgm:pt modelId="{F7F532AC-66F9-46F5-A9F2-2BA854B99F48}" type="parTrans" cxnId="{9FDDA624-09D3-4127-86E3-610D3BE7CE3D}">
      <dgm:prSet/>
      <dgm:spPr/>
      <dgm:t>
        <a:bodyPr/>
        <a:lstStyle/>
        <a:p>
          <a:endParaRPr lang="en-US"/>
        </a:p>
      </dgm:t>
    </dgm:pt>
    <dgm:pt modelId="{2F077D28-2213-45DA-99B6-12EBC3647A0F}" type="sibTrans" cxnId="{9FDDA624-09D3-4127-86E3-610D3BE7CE3D}">
      <dgm:prSet/>
      <dgm:spPr/>
      <dgm:t>
        <a:bodyPr/>
        <a:lstStyle/>
        <a:p>
          <a:endParaRPr lang="en-US"/>
        </a:p>
      </dgm:t>
    </dgm:pt>
    <dgm:pt modelId="{7D5994FF-8559-47A3-A185-2E4BCE0EAB4F}" type="pres">
      <dgm:prSet presAssocID="{3FF6C1AA-A6EF-4453-990A-7C9F8BB264A9}" presName="Name0" presStyleCnt="0">
        <dgm:presLayoutVars>
          <dgm:dir/>
          <dgm:animLvl val="lvl"/>
          <dgm:resizeHandles val="exact"/>
        </dgm:presLayoutVars>
      </dgm:prSet>
      <dgm:spPr/>
    </dgm:pt>
    <dgm:pt modelId="{6C31FD29-5A1E-4F47-A1BB-C84D3A115C64}" type="pres">
      <dgm:prSet presAssocID="{FC189B89-3AC7-4BB3-A13A-9DA7C28C0E29}" presName="Name8" presStyleCnt="0"/>
      <dgm:spPr/>
    </dgm:pt>
    <dgm:pt modelId="{CF68A586-036E-4E5B-8210-8A1128FCD14A}" type="pres">
      <dgm:prSet presAssocID="{FC189B89-3AC7-4BB3-A13A-9DA7C28C0E29}" presName="level" presStyleLbl="node1" presStyleIdx="0" presStyleCnt="2" custLinFactNeighborX="-909" custLinFactNeighborY="-1704">
        <dgm:presLayoutVars>
          <dgm:chMax val="1"/>
          <dgm:bulletEnabled val="1"/>
        </dgm:presLayoutVars>
      </dgm:prSet>
      <dgm:spPr/>
    </dgm:pt>
    <dgm:pt modelId="{E1E826C4-CAEE-4D6D-98B7-4B6F787C6D54}" type="pres">
      <dgm:prSet presAssocID="{FC189B89-3AC7-4BB3-A13A-9DA7C28C0E29}" presName="levelTx" presStyleLbl="revTx" presStyleIdx="0" presStyleCnt="0">
        <dgm:presLayoutVars>
          <dgm:chMax val="1"/>
          <dgm:bulletEnabled val="1"/>
        </dgm:presLayoutVars>
      </dgm:prSet>
      <dgm:spPr/>
    </dgm:pt>
    <dgm:pt modelId="{2C6FE697-0BC3-420B-8208-246A8E1FA6DA}" type="pres">
      <dgm:prSet presAssocID="{2AB254D2-76E0-406E-BAFF-7FDEC9A9330E}" presName="Name8" presStyleCnt="0"/>
      <dgm:spPr/>
    </dgm:pt>
    <dgm:pt modelId="{26249C84-FB75-445A-B0D7-A8AF56AC4DAF}" type="pres">
      <dgm:prSet presAssocID="{2AB254D2-76E0-406E-BAFF-7FDEC9A9330E}" presName="level" presStyleLbl="node1" presStyleIdx="1" presStyleCnt="2" custLinFactNeighborX="-1818" custLinFactNeighborY="-19063">
        <dgm:presLayoutVars>
          <dgm:chMax val="1"/>
          <dgm:bulletEnabled val="1"/>
        </dgm:presLayoutVars>
      </dgm:prSet>
      <dgm:spPr/>
    </dgm:pt>
    <dgm:pt modelId="{6BE2649B-F7F2-4638-A80D-601744FB95A1}" type="pres">
      <dgm:prSet presAssocID="{2AB254D2-76E0-406E-BAFF-7FDEC9A9330E}" presName="levelTx" presStyleLbl="revTx" presStyleIdx="0" presStyleCnt="0">
        <dgm:presLayoutVars>
          <dgm:chMax val="1"/>
          <dgm:bulletEnabled val="1"/>
        </dgm:presLayoutVars>
      </dgm:prSet>
      <dgm:spPr/>
    </dgm:pt>
  </dgm:ptLst>
  <dgm:cxnLst>
    <dgm:cxn modelId="{9FDDA624-09D3-4127-86E3-610D3BE7CE3D}" srcId="{3FF6C1AA-A6EF-4453-990A-7C9F8BB264A9}" destId="{2AB254D2-76E0-406E-BAFF-7FDEC9A9330E}" srcOrd="1" destOrd="0" parTransId="{F7F532AC-66F9-46F5-A9F2-2BA854B99F48}" sibTransId="{2F077D28-2213-45DA-99B6-12EBC3647A0F}"/>
    <dgm:cxn modelId="{BE54A747-7191-4CDE-90A8-A61B0051A439}" srcId="{3FF6C1AA-A6EF-4453-990A-7C9F8BB264A9}" destId="{FC189B89-3AC7-4BB3-A13A-9DA7C28C0E29}" srcOrd="0" destOrd="0" parTransId="{3D0BEE5B-97F2-4124-AAF1-2DB51F054BA5}" sibTransId="{90CBA33A-5293-4CD4-9640-BB9B3F2EB317}"/>
    <dgm:cxn modelId="{E750A76E-B8C5-4951-813A-C8F8AB254A40}" type="presOf" srcId="{2AB254D2-76E0-406E-BAFF-7FDEC9A9330E}" destId="{6BE2649B-F7F2-4638-A80D-601744FB95A1}" srcOrd="1" destOrd="0" presId="urn:microsoft.com/office/officeart/2005/8/layout/pyramid3"/>
    <dgm:cxn modelId="{ED724252-8C52-4630-B24E-F682F1A6C3D4}" type="presOf" srcId="{2AB254D2-76E0-406E-BAFF-7FDEC9A9330E}" destId="{26249C84-FB75-445A-B0D7-A8AF56AC4DAF}" srcOrd="0" destOrd="0" presId="urn:microsoft.com/office/officeart/2005/8/layout/pyramid3"/>
    <dgm:cxn modelId="{48E99AB9-633E-499E-8A85-A4EEEED377E8}" type="presOf" srcId="{FC189B89-3AC7-4BB3-A13A-9DA7C28C0E29}" destId="{E1E826C4-CAEE-4D6D-98B7-4B6F787C6D54}" srcOrd="1" destOrd="0" presId="urn:microsoft.com/office/officeart/2005/8/layout/pyramid3"/>
    <dgm:cxn modelId="{37C078C7-1C57-4AD3-9CBB-44ED4AFAACB0}" type="presOf" srcId="{FC189B89-3AC7-4BB3-A13A-9DA7C28C0E29}" destId="{CF68A586-036E-4E5B-8210-8A1128FCD14A}" srcOrd="0" destOrd="0" presId="urn:microsoft.com/office/officeart/2005/8/layout/pyramid3"/>
    <dgm:cxn modelId="{815D05FE-964B-492A-85AE-DAAFB6468CB8}" type="presOf" srcId="{3FF6C1AA-A6EF-4453-990A-7C9F8BB264A9}" destId="{7D5994FF-8559-47A3-A185-2E4BCE0EAB4F}" srcOrd="0" destOrd="0" presId="urn:microsoft.com/office/officeart/2005/8/layout/pyramid3"/>
    <dgm:cxn modelId="{4D9585C0-A300-4711-9E5F-D47B44FB6E2E}" type="presParOf" srcId="{7D5994FF-8559-47A3-A185-2E4BCE0EAB4F}" destId="{6C31FD29-5A1E-4F47-A1BB-C84D3A115C64}" srcOrd="0" destOrd="0" presId="urn:microsoft.com/office/officeart/2005/8/layout/pyramid3"/>
    <dgm:cxn modelId="{84293B42-0C17-40A7-AC3B-5A05BE299280}" type="presParOf" srcId="{6C31FD29-5A1E-4F47-A1BB-C84D3A115C64}" destId="{CF68A586-036E-4E5B-8210-8A1128FCD14A}" srcOrd="0" destOrd="0" presId="urn:microsoft.com/office/officeart/2005/8/layout/pyramid3"/>
    <dgm:cxn modelId="{2EBCEBF4-B7EA-4059-B04F-83F19F0D34F3}" type="presParOf" srcId="{6C31FD29-5A1E-4F47-A1BB-C84D3A115C64}" destId="{E1E826C4-CAEE-4D6D-98B7-4B6F787C6D54}" srcOrd="1" destOrd="0" presId="urn:microsoft.com/office/officeart/2005/8/layout/pyramid3"/>
    <dgm:cxn modelId="{56890B96-1384-4941-95A1-B109B84B76F8}" type="presParOf" srcId="{7D5994FF-8559-47A3-A185-2E4BCE0EAB4F}" destId="{2C6FE697-0BC3-420B-8208-246A8E1FA6DA}" srcOrd="1" destOrd="0" presId="urn:microsoft.com/office/officeart/2005/8/layout/pyramid3"/>
    <dgm:cxn modelId="{F0862291-A807-4295-9A94-3E94927088FD}" type="presParOf" srcId="{2C6FE697-0BC3-420B-8208-246A8E1FA6DA}" destId="{26249C84-FB75-445A-B0D7-A8AF56AC4DAF}" srcOrd="0" destOrd="0" presId="urn:microsoft.com/office/officeart/2005/8/layout/pyramid3"/>
    <dgm:cxn modelId="{53CEB9E9-1EC5-47F4-B1E2-F9B267C222A5}" type="presParOf" srcId="{2C6FE697-0BC3-420B-8208-246A8E1FA6DA}" destId="{6BE2649B-F7F2-4638-A80D-601744FB95A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CCAAF-84FC-4478-86AD-3360A4343B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66981EB-FE42-4310-B5D7-34AB7E907B1F}">
      <dgm:prSet phldrT="[Text]" custT="1"/>
      <dgm:spPr/>
      <dgm:t>
        <a:bodyPr/>
        <a:lstStyle/>
        <a:p>
          <a:r>
            <a:rPr lang="en-US" sz="1800" dirty="0"/>
            <a:t>Analysis</a:t>
          </a:r>
          <a:br>
            <a:rPr lang="en-US" sz="14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Audience and their characteristics</a:t>
          </a:r>
        </a:p>
        <a:p>
          <a:r>
            <a:rPr lang="en-US" sz="1600" dirty="0">
              <a:latin typeface="Times New Roman" panose="02020603050405020304" pitchFamily="18" charset="0"/>
              <a:cs typeface="Times New Roman" panose="02020603050405020304" pitchFamily="18" charset="0"/>
            </a:rPr>
            <a:t>* The new behavioral outcome</a:t>
          </a:r>
        </a:p>
        <a:p>
          <a:r>
            <a:rPr lang="en-US" sz="1600" dirty="0">
              <a:latin typeface="Times New Roman" panose="02020603050405020304" pitchFamily="18" charset="0"/>
              <a:cs typeface="Times New Roman" panose="02020603050405020304" pitchFamily="18" charset="0"/>
            </a:rPr>
            <a:t>* Learning constraints </a:t>
          </a:r>
        </a:p>
        <a:p>
          <a:r>
            <a:rPr lang="en-US" sz="1600" dirty="0">
              <a:latin typeface="Times New Roman" panose="02020603050405020304" pitchFamily="18" charset="0"/>
              <a:cs typeface="Times New Roman" panose="02020603050405020304" pitchFamily="18" charset="0"/>
            </a:rPr>
            <a:t>* Delivery options</a:t>
          </a:r>
        </a:p>
        <a:p>
          <a:r>
            <a:rPr lang="en-US" sz="1600" dirty="0">
              <a:latin typeface="Times New Roman" panose="02020603050405020304" pitchFamily="18" charset="0"/>
              <a:cs typeface="Times New Roman" panose="02020603050405020304" pitchFamily="18" charset="0"/>
            </a:rPr>
            <a:t>* Online pedagogical considerations</a:t>
          </a:r>
        </a:p>
        <a:p>
          <a:r>
            <a:rPr lang="en-US" sz="1600" dirty="0">
              <a:latin typeface="Times New Roman" panose="02020603050405020304" pitchFamily="18" charset="0"/>
              <a:cs typeface="Times New Roman" panose="02020603050405020304" pitchFamily="18" charset="0"/>
            </a:rPr>
            <a:t>* Timeline for project completion</a:t>
          </a:r>
        </a:p>
      </dgm:t>
    </dgm:pt>
    <dgm:pt modelId="{2C453A9D-6647-43D9-95A9-46A50CDB0952}" type="parTrans" cxnId="{5B04F437-46D7-491A-99D6-0E149F51C441}">
      <dgm:prSet/>
      <dgm:spPr/>
      <dgm:t>
        <a:bodyPr/>
        <a:lstStyle/>
        <a:p>
          <a:endParaRPr lang="en-US"/>
        </a:p>
      </dgm:t>
    </dgm:pt>
    <dgm:pt modelId="{50694E80-05B2-4788-BBC9-FBD1AC89026E}" type="sibTrans" cxnId="{5B04F437-46D7-491A-99D6-0E149F51C441}">
      <dgm:prSet/>
      <dgm:spPr/>
      <dgm:t>
        <a:bodyPr/>
        <a:lstStyle/>
        <a:p>
          <a:endParaRPr lang="en-US"/>
        </a:p>
      </dgm:t>
    </dgm:pt>
    <dgm:pt modelId="{74B189BB-09D8-4954-BE82-AAB2B0B6F198}">
      <dgm:prSet phldrT="[Text]" custT="1"/>
      <dgm:spPr/>
      <dgm:t>
        <a:bodyPr/>
        <a:lstStyle/>
        <a:p>
          <a:r>
            <a:rPr lang="en-US" sz="1600" dirty="0"/>
            <a:t>Design</a:t>
          </a:r>
        </a:p>
        <a:p>
          <a:r>
            <a:rPr lang="en-US" sz="1600" dirty="0">
              <a:latin typeface="Times New Roman" panose="02020603050405020304" pitchFamily="18" charset="0"/>
              <a:cs typeface="Times New Roman" panose="02020603050405020304" pitchFamily="18" charset="0"/>
            </a:rPr>
            <a:t>* Documentation of the project</a:t>
          </a:r>
        </a:p>
        <a:p>
          <a:r>
            <a:rPr lang="en-US" sz="1600" dirty="0">
              <a:latin typeface="Times New Roman" panose="02020603050405020304" pitchFamily="18" charset="0"/>
              <a:cs typeface="Times New Roman" panose="02020603050405020304" pitchFamily="18" charset="0"/>
            </a:rPr>
            <a:t>* Instructional strategies </a:t>
          </a:r>
        </a:p>
        <a:p>
          <a:r>
            <a:rPr lang="en-US" sz="1600" dirty="0">
              <a:latin typeface="Times New Roman" panose="02020603050405020304" pitchFamily="18" charset="0"/>
              <a:cs typeface="Times New Roman" panose="02020603050405020304" pitchFamily="18" charset="0"/>
            </a:rPr>
            <a:t>* Storyboard</a:t>
          </a:r>
        </a:p>
        <a:p>
          <a:r>
            <a:rPr lang="en-US" sz="1600" dirty="0">
              <a:latin typeface="Times New Roman" panose="02020603050405020304" pitchFamily="18" charset="0"/>
              <a:cs typeface="Times New Roman" panose="02020603050405020304" pitchFamily="18" charset="0"/>
            </a:rPr>
            <a:t>* User interface design and user experience</a:t>
          </a:r>
        </a:p>
        <a:p>
          <a:r>
            <a:rPr lang="en-US" sz="1600" dirty="0">
              <a:latin typeface="Times New Roman" panose="02020603050405020304" pitchFamily="18" charset="0"/>
              <a:cs typeface="Times New Roman" panose="02020603050405020304" pitchFamily="18" charset="0"/>
            </a:rPr>
            <a:t>* Visual design implementation</a:t>
          </a:r>
        </a:p>
        <a:p>
          <a:endParaRPr lang="en-US" sz="1400" dirty="0"/>
        </a:p>
      </dgm:t>
    </dgm:pt>
    <dgm:pt modelId="{9AA5DFDC-1BC6-46D8-AF52-96B05748768D}" type="parTrans" cxnId="{906DDAB0-9888-4E56-AE6A-67C003BF7CF4}">
      <dgm:prSet/>
      <dgm:spPr/>
      <dgm:t>
        <a:bodyPr/>
        <a:lstStyle/>
        <a:p>
          <a:endParaRPr lang="en-US"/>
        </a:p>
      </dgm:t>
    </dgm:pt>
    <dgm:pt modelId="{AA148F64-0B7D-401B-9056-FE77A72A3C05}" type="sibTrans" cxnId="{906DDAB0-9888-4E56-AE6A-67C003BF7CF4}">
      <dgm:prSet/>
      <dgm:spPr/>
      <dgm:t>
        <a:bodyPr/>
        <a:lstStyle/>
        <a:p>
          <a:endParaRPr lang="en-US"/>
        </a:p>
      </dgm:t>
    </dgm:pt>
    <dgm:pt modelId="{E3BAB54B-53A9-4649-813A-DFBCC6A97398}">
      <dgm:prSet phldrT="[Text]" custT="1"/>
      <dgm:spPr/>
      <dgm:t>
        <a:bodyPr/>
        <a:lstStyle/>
        <a:p>
          <a:r>
            <a:rPr lang="en-US" sz="3300" dirty="0"/>
            <a:t>Development</a:t>
          </a:r>
        </a:p>
        <a:p>
          <a:r>
            <a:rPr lang="en-US" sz="1800" dirty="0">
              <a:latin typeface="Times New Roman" panose="02020603050405020304" pitchFamily="18" charset="0"/>
              <a:cs typeface="Times New Roman" panose="02020603050405020304" pitchFamily="18" charset="0"/>
            </a:rPr>
            <a:t>* Develop and assemble the content assets</a:t>
          </a:r>
        </a:p>
        <a:p>
          <a:r>
            <a:rPr lang="en-US" sz="1800" dirty="0">
              <a:latin typeface="Times New Roman" panose="02020603050405020304" pitchFamily="18" charset="0"/>
              <a:cs typeface="Times New Roman" panose="02020603050405020304" pitchFamily="18" charset="0"/>
            </a:rPr>
            <a:t>* Integrate technologies</a:t>
          </a:r>
        </a:p>
        <a:p>
          <a:r>
            <a:rPr lang="en-US" sz="1800" dirty="0">
              <a:latin typeface="Times New Roman" panose="02020603050405020304" pitchFamily="18" charset="0"/>
              <a:cs typeface="Times New Roman" panose="02020603050405020304" pitchFamily="18" charset="0"/>
            </a:rPr>
            <a:t>* Pilot program</a:t>
          </a:r>
        </a:p>
        <a:p>
          <a:r>
            <a:rPr lang="en-US" sz="1800" dirty="0">
              <a:latin typeface="Times New Roman" panose="02020603050405020304" pitchFamily="18" charset="0"/>
              <a:cs typeface="Times New Roman" panose="02020603050405020304" pitchFamily="18" charset="0"/>
            </a:rPr>
            <a:t>* Implement feedback</a:t>
          </a:r>
        </a:p>
      </dgm:t>
    </dgm:pt>
    <dgm:pt modelId="{6E06D2B5-CB8B-4FCC-98CA-88E23143BBE2}" type="parTrans" cxnId="{21ADE161-5C83-4916-AF9E-1140F299390B}">
      <dgm:prSet/>
      <dgm:spPr/>
      <dgm:t>
        <a:bodyPr/>
        <a:lstStyle/>
        <a:p>
          <a:endParaRPr lang="en-US"/>
        </a:p>
      </dgm:t>
    </dgm:pt>
    <dgm:pt modelId="{5326F2E1-26CA-4EAB-AEFB-5971B772BC1E}" type="sibTrans" cxnId="{21ADE161-5C83-4916-AF9E-1140F299390B}">
      <dgm:prSet/>
      <dgm:spPr/>
      <dgm:t>
        <a:bodyPr/>
        <a:lstStyle/>
        <a:p>
          <a:endParaRPr lang="en-US"/>
        </a:p>
      </dgm:t>
    </dgm:pt>
    <dgm:pt modelId="{87117C7C-D8FC-4E94-8264-C0FBDE2C7DAE}">
      <dgm:prSet phldrT="[Text]" custT="1"/>
      <dgm:spPr/>
      <dgm:t>
        <a:bodyPr/>
        <a:lstStyle/>
        <a:p>
          <a:r>
            <a:rPr lang="en-US" sz="3300" dirty="0"/>
            <a:t>Implementation</a:t>
          </a:r>
        </a:p>
        <a:p>
          <a:r>
            <a:rPr lang="en-US" sz="1600" dirty="0">
              <a:latin typeface="Times New Roman" panose="02020603050405020304" pitchFamily="18" charset="0"/>
              <a:cs typeface="Times New Roman" panose="02020603050405020304" pitchFamily="18" charset="0"/>
            </a:rPr>
            <a:t>* Training of the facilitators and learners</a:t>
          </a:r>
        </a:p>
        <a:p>
          <a:r>
            <a:rPr lang="en-US" sz="1600" dirty="0">
              <a:latin typeface="Times New Roman" panose="02020603050405020304" pitchFamily="18" charset="0"/>
              <a:cs typeface="Times New Roman" panose="02020603050405020304" pitchFamily="18" charset="0"/>
            </a:rPr>
            <a:t>* Training students on a new software/platform</a:t>
          </a:r>
        </a:p>
        <a:p>
          <a:r>
            <a:rPr lang="en-US" sz="1600" dirty="0">
              <a:latin typeface="Times New Roman" panose="02020603050405020304" pitchFamily="18" charset="0"/>
              <a:cs typeface="Times New Roman" panose="02020603050405020304" pitchFamily="18" charset="0"/>
            </a:rPr>
            <a:t>* Course curriculum, learning outcomes, method of delivery, and testing procedures</a:t>
          </a:r>
        </a:p>
      </dgm:t>
    </dgm:pt>
    <dgm:pt modelId="{9DB62F96-1723-4272-B417-8D20F804F86D}" type="parTrans" cxnId="{442C8202-0034-4448-8A6B-1041228B9281}">
      <dgm:prSet/>
      <dgm:spPr/>
      <dgm:t>
        <a:bodyPr/>
        <a:lstStyle/>
        <a:p>
          <a:endParaRPr lang="en-US"/>
        </a:p>
      </dgm:t>
    </dgm:pt>
    <dgm:pt modelId="{21B6779B-BF73-484F-BE15-2DA50C21E6C7}" type="sibTrans" cxnId="{442C8202-0034-4448-8A6B-1041228B9281}">
      <dgm:prSet/>
      <dgm:spPr/>
      <dgm:t>
        <a:bodyPr/>
        <a:lstStyle/>
        <a:p>
          <a:endParaRPr lang="en-US"/>
        </a:p>
      </dgm:t>
    </dgm:pt>
    <dgm:pt modelId="{D0468A25-5365-4F84-BF98-5A79568174AA}">
      <dgm:prSet phldrT="[Text]" custT="1"/>
      <dgm:spPr/>
      <dgm:t>
        <a:bodyPr/>
        <a:lstStyle/>
        <a:p>
          <a:r>
            <a:rPr lang="en-US" sz="3200" dirty="0"/>
            <a:t>Evaluation</a:t>
          </a:r>
        </a:p>
        <a:p>
          <a:endParaRPr lang="en-US" sz="3200" dirty="0"/>
        </a:p>
        <a:p>
          <a:endParaRPr lang="en-US" sz="5300" dirty="0"/>
        </a:p>
      </dgm:t>
    </dgm:pt>
    <dgm:pt modelId="{82DC4C6F-996F-47A6-BC8B-8AAD8435CF95}" type="parTrans" cxnId="{C2FA4924-6FFE-41C3-B994-F64E540D40E8}">
      <dgm:prSet/>
      <dgm:spPr/>
      <dgm:t>
        <a:bodyPr/>
        <a:lstStyle/>
        <a:p>
          <a:endParaRPr lang="en-US"/>
        </a:p>
      </dgm:t>
    </dgm:pt>
    <dgm:pt modelId="{EE751E19-8384-4194-9187-A988F7B38D22}" type="sibTrans" cxnId="{C2FA4924-6FFE-41C3-B994-F64E540D40E8}">
      <dgm:prSet/>
      <dgm:spPr/>
      <dgm:t>
        <a:bodyPr/>
        <a:lstStyle/>
        <a:p>
          <a:endParaRPr lang="en-US"/>
        </a:p>
      </dgm:t>
    </dgm:pt>
    <dgm:pt modelId="{DCBC21F1-AD46-4D14-A01A-66BB225AF526}" type="pres">
      <dgm:prSet presAssocID="{B83CCAAF-84FC-4478-86AD-3360A4343B17}" presName="diagram" presStyleCnt="0">
        <dgm:presLayoutVars>
          <dgm:dir/>
          <dgm:resizeHandles val="exact"/>
        </dgm:presLayoutVars>
      </dgm:prSet>
      <dgm:spPr/>
    </dgm:pt>
    <dgm:pt modelId="{1499B9D1-D301-4E82-B17F-5FE262833D06}" type="pres">
      <dgm:prSet presAssocID="{F66981EB-FE42-4310-B5D7-34AB7E907B1F}" presName="node" presStyleLbl="node1" presStyleIdx="0" presStyleCnt="5">
        <dgm:presLayoutVars>
          <dgm:bulletEnabled val="1"/>
        </dgm:presLayoutVars>
      </dgm:prSet>
      <dgm:spPr/>
    </dgm:pt>
    <dgm:pt modelId="{4F887A39-9B86-4389-BBE5-A7CAA0CE4DB0}" type="pres">
      <dgm:prSet presAssocID="{50694E80-05B2-4788-BBC9-FBD1AC89026E}" presName="sibTrans" presStyleCnt="0"/>
      <dgm:spPr/>
    </dgm:pt>
    <dgm:pt modelId="{5CC0B930-2D59-4BCA-8377-29457E89EB3E}" type="pres">
      <dgm:prSet presAssocID="{74B189BB-09D8-4954-BE82-AAB2B0B6F198}" presName="node" presStyleLbl="node1" presStyleIdx="1" presStyleCnt="5">
        <dgm:presLayoutVars>
          <dgm:bulletEnabled val="1"/>
        </dgm:presLayoutVars>
      </dgm:prSet>
      <dgm:spPr/>
    </dgm:pt>
    <dgm:pt modelId="{2170DF74-9000-4DD0-98B4-15E5DE8B4A27}" type="pres">
      <dgm:prSet presAssocID="{AA148F64-0B7D-401B-9056-FE77A72A3C05}" presName="sibTrans" presStyleCnt="0"/>
      <dgm:spPr/>
    </dgm:pt>
    <dgm:pt modelId="{1D7F4CE1-F1D8-41A0-827E-6C1A4292890E}" type="pres">
      <dgm:prSet presAssocID="{E3BAB54B-53A9-4649-813A-DFBCC6A97398}" presName="node" presStyleLbl="node1" presStyleIdx="2" presStyleCnt="5">
        <dgm:presLayoutVars>
          <dgm:bulletEnabled val="1"/>
        </dgm:presLayoutVars>
      </dgm:prSet>
      <dgm:spPr/>
    </dgm:pt>
    <dgm:pt modelId="{C51E769C-326E-4A26-9ACE-D12705DCF7DC}" type="pres">
      <dgm:prSet presAssocID="{5326F2E1-26CA-4EAB-AEFB-5971B772BC1E}" presName="sibTrans" presStyleCnt="0"/>
      <dgm:spPr/>
    </dgm:pt>
    <dgm:pt modelId="{FCF6BE54-D4B7-4D79-A48F-F98FC14BEB8F}" type="pres">
      <dgm:prSet presAssocID="{87117C7C-D8FC-4E94-8264-C0FBDE2C7DAE}" presName="node" presStyleLbl="node1" presStyleIdx="3" presStyleCnt="5">
        <dgm:presLayoutVars>
          <dgm:bulletEnabled val="1"/>
        </dgm:presLayoutVars>
      </dgm:prSet>
      <dgm:spPr/>
    </dgm:pt>
    <dgm:pt modelId="{23B76CCA-4B4A-4316-B0EA-9A6A25AF4FB2}" type="pres">
      <dgm:prSet presAssocID="{21B6779B-BF73-484F-BE15-2DA50C21E6C7}" presName="sibTrans" presStyleCnt="0"/>
      <dgm:spPr/>
    </dgm:pt>
    <dgm:pt modelId="{670DDB68-5F25-4F0D-B226-4007B575B967}" type="pres">
      <dgm:prSet presAssocID="{D0468A25-5365-4F84-BF98-5A79568174AA}" presName="node" presStyleLbl="node1" presStyleIdx="4" presStyleCnt="5" custLinFactNeighborX="-491" custLinFactNeighborY="514">
        <dgm:presLayoutVars>
          <dgm:bulletEnabled val="1"/>
        </dgm:presLayoutVars>
      </dgm:prSet>
      <dgm:spPr/>
    </dgm:pt>
  </dgm:ptLst>
  <dgm:cxnLst>
    <dgm:cxn modelId="{442C8202-0034-4448-8A6B-1041228B9281}" srcId="{B83CCAAF-84FC-4478-86AD-3360A4343B17}" destId="{87117C7C-D8FC-4E94-8264-C0FBDE2C7DAE}" srcOrd="3" destOrd="0" parTransId="{9DB62F96-1723-4272-B417-8D20F804F86D}" sibTransId="{21B6779B-BF73-484F-BE15-2DA50C21E6C7}"/>
    <dgm:cxn modelId="{C2FA4924-6FFE-41C3-B994-F64E540D40E8}" srcId="{B83CCAAF-84FC-4478-86AD-3360A4343B17}" destId="{D0468A25-5365-4F84-BF98-5A79568174AA}" srcOrd="4" destOrd="0" parTransId="{82DC4C6F-996F-47A6-BC8B-8AAD8435CF95}" sibTransId="{EE751E19-8384-4194-9187-A988F7B38D22}"/>
    <dgm:cxn modelId="{5B04F437-46D7-491A-99D6-0E149F51C441}" srcId="{B83CCAAF-84FC-4478-86AD-3360A4343B17}" destId="{F66981EB-FE42-4310-B5D7-34AB7E907B1F}" srcOrd="0" destOrd="0" parTransId="{2C453A9D-6647-43D9-95A9-46A50CDB0952}" sibTransId="{50694E80-05B2-4788-BBC9-FBD1AC89026E}"/>
    <dgm:cxn modelId="{E502923B-E723-4054-9516-A8BCC55CC982}" type="presOf" srcId="{F66981EB-FE42-4310-B5D7-34AB7E907B1F}" destId="{1499B9D1-D301-4E82-B17F-5FE262833D06}" srcOrd="0" destOrd="0" presId="urn:microsoft.com/office/officeart/2005/8/layout/default"/>
    <dgm:cxn modelId="{21ADE161-5C83-4916-AF9E-1140F299390B}" srcId="{B83CCAAF-84FC-4478-86AD-3360A4343B17}" destId="{E3BAB54B-53A9-4649-813A-DFBCC6A97398}" srcOrd="2" destOrd="0" parTransId="{6E06D2B5-CB8B-4FCC-98CA-88E23143BBE2}" sibTransId="{5326F2E1-26CA-4EAB-AEFB-5971B772BC1E}"/>
    <dgm:cxn modelId="{E04E0462-2247-42E6-9E1B-A89FD5DF5B76}" type="presOf" srcId="{D0468A25-5365-4F84-BF98-5A79568174AA}" destId="{670DDB68-5F25-4F0D-B226-4007B575B967}" srcOrd="0" destOrd="0" presId="urn:microsoft.com/office/officeart/2005/8/layout/default"/>
    <dgm:cxn modelId="{B392E565-A828-4752-B758-45C86250AF5B}" type="presOf" srcId="{74B189BB-09D8-4954-BE82-AAB2B0B6F198}" destId="{5CC0B930-2D59-4BCA-8377-29457E89EB3E}" srcOrd="0" destOrd="0" presId="urn:microsoft.com/office/officeart/2005/8/layout/default"/>
    <dgm:cxn modelId="{960C4689-44F3-4977-AC79-2332F24B3C0E}" type="presOf" srcId="{B83CCAAF-84FC-4478-86AD-3360A4343B17}" destId="{DCBC21F1-AD46-4D14-A01A-66BB225AF526}" srcOrd="0" destOrd="0" presId="urn:microsoft.com/office/officeart/2005/8/layout/default"/>
    <dgm:cxn modelId="{7AE646A9-5773-48F4-B5B4-7EBAB67A3F99}" type="presOf" srcId="{E3BAB54B-53A9-4649-813A-DFBCC6A97398}" destId="{1D7F4CE1-F1D8-41A0-827E-6C1A4292890E}" srcOrd="0" destOrd="0" presId="urn:microsoft.com/office/officeart/2005/8/layout/default"/>
    <dgm:cxn modelId="{906DDAB0-9888-4E56-AE6A-67C003BF7CF4}" srcId="{B83CCAAF-84FC-4478-86AD-3360A4343B17}" destId="{74B189BB-09D8-4954-BE82-AAB2B0B6F198}" srcOrd="1" destOrd="0" parTransId="{9AA5DFDC-1BC6-46D8-AF52-96B05748768D}" sibTransId="{AA148F64-0B7D-401B-9056-FE77A72A3C05}"/>
    <dgm:cxn modelId="{EFCB91D9-8AC3-4CFE-AEF7-521B1D89D9CC}" type="presOf" srcId="{87117C7C-D8FC-4E94-8264-C0FBDE2C7DAE}" destId="{FCF6BE54-D4B7-4D79-A48F-F98FC14BEB8F}" srcOrd="0" destOrd="0" presId="urn:microsoft.com/office/officeart/2005/8/layout/default"/>
    <dgm:cxn modelId="{617BB1B3-3AB9-407D-825F-7D23482947DC}" type="presParOf" srcId="{DCBC21F1-AD46-4D14-A01A-66BB225AF526}" destId="{1499B9D1-D301-4E82-B17F-5FE262833D06}" srcOrd="0" destOrd="0" presId="urn:microsoft.com/office/officeart/2005/8/layout/default"/>
    <dgm:cxn modelId="{7BCE6DFD-9D0A-4551-8C7F-1BFADD2A98FD}" type="presParOf" srcId="{DCBC21F1-AD46-4D14-A01A-66BB225AF526}" destId="{4F887A39-9B86-4389-BBE5-A7CAA0CE4DB0}" srcOrd="1" destOrd="0" presId="urn:microsoft.com/office/officeart/2005/8/layout/default"/>
    <dgm:cxn modelId="{4A35C9E4-1546-4370-9648-6FACB4F9960B}" type="presParOf" srcId="{DCBC21F1-AD46-4D14-A01A-66BB225AF526}" destId="{5CC0B930-2D59-4BCA-8377-29457E89EB3E}" srcOrd="2" destOrd="0" presId="urn:microsoft.com/office/officeart/2005/8/layout/default"/>
    <dgm:cxn modelId="{9A0551D0-843E-4B9F-9770-A5751ED59162}" type="presParOf" srcId="{DCBC21F1-AD46-4D14-A01A-66BB225AF526}" destId="{2170DF74-9000-4DD0-98B4-15E5DE8B4A27}" srcOrd="3" destOrd="0" presId="urn:microsoft.com/office/officeart/2005/8/layout/default"/>
    <dgm:cxn modelId="{1995B04D-96B2-47B1-868A-424685A074C6}" type="presParOf" srcId="{DCBC21F1-AD46-4D14-A01A-66BB225AF526}" destId="{1D7F4CE1-F1D8-41A0-827E-6C1A4292890E}" srcOrd="4" destOrd="0" presId="urn:microsoft.com/office/officeart/2005/8/layout/default"/>
    <dgm:cxn modelId="{9CE17B45-C1E5-4177-8295-1642BFD92E28}" type="presParOf" srcId="{DCBC21F1-AD46-4D14-A01A-66BB225AF526}" destId="{C51E769C-326E-4A26-9ACE-D12705DCF7DC}" srcOrd="5" destOrd="0" presId="urn:microsoft.com/office/officeart/2005/8/layout/default"/>
    <dgm:cxn modelId="{5C162ADD-DC7C-4974-B798-A79D3D0B4E28}" type="presParOf" srcId="{DCBC21F1-AD46-4D14-A01A-66BB225AF526}" destId="{FCF6BE54-D4B7-4D79-A48F-F98FC14BEB8F}" srcOrd="6" destOrd="0" presId="urn:microsoft.com/office/officeart/2005/8/layout/default"/>
    <dgm:cxn modelId="{5283DE75-3E4B-4587-B9D0-4A58CA1EAE4A}" type="presParOf" srcId="{DCBC21F1-AD46-4D14-A01A-66BB225AF526}" destId="{23B76CCA-4B4A-4316-B0EA-9A6A25AF4FB2}" srcOrd="7" destOrd="0" presId="urn:microsoft.com/office/officeart/2005/8/layout/default"/>
    <dgm:cxn modelId="{DE18A76D-DEC7-4DB7-B899-A6C6EF3F0BD1}" type="presParOf" srcId="{DCBC21F1-AD46-4D14-A01A-66BB225AF526}" destId="{670DDB68-5F25-4F0D-B226-4007B575B96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A586-036E-4E5B-8210-8A1128FCD14A}">
      <dsp:nvSpPr>
        <dsp:cNvPr id="0" name=""/>
        <dsp:cNvSpPr/>
      </dsp:nvSpPr>
      <dsp:spPr>
        <a:xfrm rot="10800000">
          <a:off x="0" y="0"/>
          <a:ext cx="2483556" cy="696965"/>
        </a:xfrm>
        <a:prstGeom prst="trapezoid">
          <a:avLst>
            <a:gd name="adj" fmla="val 8908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Training </a:t>
          </a:r>
        </a:p>
      </dsp:txBody>
      <dsp:txXfrm rot="-10800000">
        <a:off x="434622" y="0"/>
        <a:ext cx="1614311" cy="696965"/>
      </dsp:txXfrm>
    </dsp:sp>
    <dsp:sp modelId="{26249C84-FB75-445A-B0D7-A8AF56AC4DAF}">
      <dsp:nvSpPr>
        <dsp:cNvPr id="0" name=""/>
        <dsp:cNvSpPr/>
      </dsp:nvSpPr>
      <dsp:spPr>
        <a:xfrm rot="10800000">
          <a:off x="598313" y="564102"/>
          <a:ext cx="1241778" cy="696965"/>
        </a:xfrm>
        <a:prstGeom prst="trapezoid">
          <a:avLst>
            <a:gd name="adj" fmla="val 8908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Solution </a:t>
          </a:r>
        </a:p>
      </dsp:txBody>
      <dsp:txXfrm rot="-10800000">
        <a:off x="598313" y="564102"/>
        <a:ext cx="1241778" cy="69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9B9D1-D301-4E82-B17F-5FE262833D06}">
      <dsp:nvSpPr>
        <dsp:cNvPr id="0" name=""/>
        <dsp:cNvSpPr/>
      </dsp:nvSpPr>
      <dsp:spPr>
        <a:xfrm>
          <a:off x="0" y="329141"/>
          <a:ext cx="3661833" cy="2197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Analysis</a:t>
          </a:r>
          <a:br>
            <a:rPr lang="en-US" sz="1400" kern="1200" dirty="0">
              <a:latin typeface="Times New Roman" panose="02020603050405020304" pitchFamily="18" charset="0"/>
              <a:cs typeface="Times New Roman" panose="02020603050405020304" pitchFamily="18" charset="0"/>
            </a:rPr>
          </a:br>
          <a:r>
            <a:rPr lang="en-US" sz="1600" kern="1200" dirty="0">
              <a:latin typeface="Times New Roman" panose="02020603050405020304" pitchFamily="18" charset="0"/>
              <a:cs typeface="Times New Roman" panose="02020603050405020304" pitchFamily="18" charset="0"/>
            </a:rPr>
            <a:t>* Audience and their characteristics</a:t>
          </a:r>
        </a:p>
        <a:p>
          <a:pPr marL="0" lvl="0" indent="0" algn="ctr" defTabSz="8001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The new behavioral outcome</a:t>
          </a:r>
        </a:p>
        <a:p>
          <a:pPr marL="0" lvl="0" indent="0" algn="ctr" defTabSz="8001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Learning constraints </a:t>
          </a:r>
        </a:p>
        <a:p>
          <a:pPr marL="0" lvl="0" indent="0" algn="ctr" defTabSz="8001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Delivery options</a:t>
          </a:r>
        </a:p>
        <a:p>
          <a:pPr marL="0" lvl="0" indent="0" algn="ctr" defTabSz="8001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Online pedagogical considerations</a:t>
          </a:r>
        </a:p>
        <a:p>
          <a:pPr marL="0" lvl="0" indent="0" algn="ctr" defTabSz="8001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Timeline for project completion</a:t>
          </a:r>
        </a:p>
      </dsp:txBody>
      <dsp:txXfrm>
        <a:off x="0" y="329141"/>
        <a:ext cx="3661833" cy="2197100"/>
      </dsp:txXfrm>
    </dsp:sp>
    <dsp:sp modelId="{5CC0B930-2D59-4BCA-8377-29457E89EB3E}">
      <dsp:nvSpPr>
        <dsp:cNvPr id="0" name=""/>
        <dsp:cNvSpPr/>
      </dsp:nvSpPr>
      <dsp:spPr>
        <a:xfrm>
          <a:off x="4028016" y="329141"/>
          <a:ext cx="3661833" cy="2197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Design</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Documentation of the project</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Instructional strategies </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Storyboard</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User interface design and user experience</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Visual design implementation</a:t>
          </a:r>
        </a:p>
        <a:p>
          <a:pPr marL="0" lvl="0" indent="0" algn="ctr" defTabSz="711200">
            <a:lnSpc>
              <a:spcPct val="90000"/>
            </a:lnSpc>
            <a:spcBef>
              <a:spcPct val="0"/>
            </a:spcBef>
            <a:spcAft>
              <a:spcPct val="35000"/>
            </a:spcAft>
            <a:buNone/>
          </a:pPr>
          <a:endParaRPr lang="en-US" sz="1400" kern="1200" dirty="0"/>
        </a:p>
      </dsp:txBody>
      <dsp:txXfrm>
        <a:off x="4028016" y="329141"/>
        <a:ext cx="3661833" cy="2197100"/>
      </dsp:txXfrm>
    </dsp:sp>
    <dsp:sp modelId="{1D7F4CE1-F1D8-41A0-827E-6C1A4292890E}">
      <dsp:nvSpPr>
        <dsp:cNvPr id="0" name=""/>
        <dsp:cNvSpPr/>
      </dsp:nvSpPr>
      <dsp:spPr>
        <a:xfrm>
          <a:off x="8056033" y="329141"/>
          <a:ext cx="3661833" cy="2197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Development</a:t>
          </a:r>
        </a:p>
        <a:p>
          <a:pPr marL="0" lvl="0" indent="0" algn="ctr" defTabSz="146685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Develop and assemble the content assets</a:t>
          </a:r>
        </a:p>
        <a:p>
          <a:pPr marL="0" lvl="0" indent="0" algn="ctr" defTabSz="146685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Integrate technologies</a:t>
          </a:r>
        </a:p>
        <a:p>
          <a:pPr marL="0" lvl="0" indent="0" algn="ctr" defTabSz="146685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Pilot program</a:t>
          </a:r>
        </a:p>
        <a:p>
          <a:pPr marL="0" lvl="0" indent="0" algn="ctr" defTabSz="146685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Implement feedback</a:t>
          </a:r>
        </a:p>
      </dsp:txBody>
      <dsp:txXfrm>
        <a:off x="8056033" y="329141"/>
        <a:ext cx="3661833" cy="2197100"/>
      </dsp:txXfrm>
    </dsp:sp>
    <dsp:sp modelId="{FCF6BE54-D4B7-4D79-A48F-F98FC14BEB8F}">
      <dsp:nvSpPr>
        <dsp:cNvPr id="0" name=""/>
        <dsp:cNvSpPr/>
      </dsp:nvSpPr>
      <dsp:spPr>
        <a:xfrm>
          <a:off x="2014008" y="2892425"/>
          <a:ext cx="3661833" cy="2197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Implementation</a:t>
          </a:r>
        </a:p>
        <a:p>
          <a:pPr marL="0" lvl="0" indent="0" algn="ctr" defTabSz="146685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Training of the facilitators and learners</a:t>
          </a:r>
        </a:p>
        <a:p>
          <a:pPr marL="0" lvl="0" indent="0" algn="ctr" defTabSz="146685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Training students on a new software/platform</a:t>
          </a:r>
        </a:p>
        <a:p>
          <a:pPr marL="0" lvl="0" indent="0" algn="ctr" defTabSz="146685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 Course curriculum, learning outcomes, method of delivery, and testing procedures</a:t>
          </a:r>
        </a:p>
      </dsp:txBody>
      <dsp:txXfrm>
        <a:off x="2014008" y="2892425"/>
        <a:ext cx="3661833" cy="2197100"/>
      </dsp:txXfrm>
    </dsp:sp>
    <dsp:sp modelId="{670DDB68-5F25-4F0D-B226-4007B575B967}">
      <dsp:nvSpPr>
        <dsp:cNvPr id="0" name=""/>
        <dsp:cNvSpPr/>
      </dsp:nvSpPr>
      <dsp:spPr>
        <a:xfrm>
          <a:off x="6024045" y="2903718"/>
          <a:ext cx="3661833" cy="2197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Evaluation</a:t>
          </a:r>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5300" kern="1200" dirty="0"/>
        </a:p>
      </dsp:txBody>
      <dsp:txXfrm>
        <a:off x="6024045" y="2903718"/>
        <a:ext cx="3661833" cy="2197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3D65B-CC63-4E61-9482-0C15AFC3F3C0}" type="datetimeFigureOut">
              <a:rPr lang="en-US" smtClean="0"/>
              <a:t>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36915-FEEA-4CC2-8F14-0B27A3970723}" type="slidenum">
              <a:rPr lang="en-US" smtClean="0"/>
              <a:t>‹#›</a:t>
            </a:fld>
            <a:endParaRPr lang="en-US"/>
          </a:p>
        </p:txBody>
      </p:sp>
    </p:spTree>
    <p:extLst>
      <p:ext uri="{BB962C8B-B14F-4D97-AF65-F5344CB8AC3E}">
        <p14:creationId xmlns:p14="http://schemas.microsoft.com/office/powerpoint/2010/main" val="39682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12/1/2018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12/1/2018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accoongang.com/blog/how-much-does-it-cost-create-online-course/" TargetMode="External"/><Relationship Id="rId2" Type="http://schemas.openxmlformats.org/officeDocument/2006/relationships/hyperlink" Target="https://www.bls.gov/ooh/Education-Training-and-Library/Librarians.htm" TargetMode="External"/><Relationship Id="rId1" Type="http://schemas.openxmlformats.org/officeDocument/2006/relationships/slideLayout" Target="../slideLayouts/slideLayout2.xml"/><Relationship Id="rId6" Type="http://schemas.openxmlformats.org/officeDocument/2006/relationships/hyperlink" Target="https://www.qualitymatters.org/qa-resources/rubric-standards/teaching-skills-set" TargetMode="External"/><Relationship Id="rId5" Type="http://schemas.openxmlformats.org/officeDocument/2006/relationships/hyperlink" Target="https://www.qualitymatters.org/qa-resources/rubric-standards/higher-ed-rubric" TargetMode="External"/><Relationship Id="rId4" Type="http://schemas.openxmlformats.org/officeDocument/2006/relationships/hyperlink" Target="https://www.payscale.com/research/US/Job=Adjunct_Professor/Salar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7266-853D-4AED-93E9-10A59F15FFCC}"/>
              </a:ext>
            </a:extLst>
          </p:cNvPr>
          <p:cNvSpPr>
            <a:spLocks noGrp="1"/>
          </p:cNvSpPr>
          <p:nvPr>
            <p:ph type="ctrTitle"/>
          </p:nvPr>
        </p:nvSpPr>
        <p:spPr/>
        <p:txBody>
          <a:bodyPr>
            <a:normAutofit/>
          </a:bodyPr>
          <a:lstStyle/>
          <a:p>
            <a:pPr algn="ctr"/>
            <a:r>
              <a:rPr lang="en-US" sz="4800" dirty="0"/>
              <a:t>Intercultural Communication Course for Delaware Technical &amp; Community College Students</a:t>
            </a:r>
          </a:p>
        </p:txBody>
      </p:sp>
      <p:sp>
        <p:nvSpPr>
          <p:cNvPr id="3" name="Subtitle 2">
            <a:extLst>
              <a:ext uri="{FF2B5EF4-FFF2-40B4-BE49-F238E27FC236}">
                <a16:creationId xmlns:a16="http://schemas.microsoft.com/office/drawing/2014/main" id="{2560BA49-C403-448D-A84F-60D0029BF540}"/>
              </a:ext>
            </a:extLst>
          </p:cNvPr>
          <p:cNvSpPr>
            <a:spLocks noGrp="1"/>
          </p:cNvSpPr>
          <p:nvPr>
            <p:ph type="subTitle" idx="1"/>
          </p:nvPr>
        </p:nvSpPr>
        <p:spPr/>
        <p:txBody>
          <a:bodyPr/>
          <a:lstStyle/>
          <a:p>
            <a:pPr algn="ctr"/>
            <a:r>
              <a:rPr lang="en-US" dirty="0"/>
              <a:t>Project Management Plan</a:t>
            </a:r>
          </a:p>
        </p:txBody>
      </p:sp>
      <p:sp>
        <p:nvSpPr>
          <p:cNvPr id="4" name="TextBox 3">
            <a:extLst>
              <a:ext uri="{FF2B5EF4-FFF2-40B4-BE49-F238E27FC236}">
                <a16:creationId xmlns:a16="http://schemas.microsoft.com/office/drawing/2014/main" id="{7F73B0B6-8395-493E-9D03-363645F1CBAE}"/>
              </a:ext>
            </a:extLst>
          </p:cNvPr>
          <p:cNvSpPr txBox="1"/>
          <p:nvPr/>
        </p:nvSpPr>
        <p:spPr>
          <a:xfrm rot="21396224">
            <a:off x="6762853" y="4523647"/>
            <a:ext cx="4422131" cy="1200329"/>
          </a:xfrm>
          <a:prstGeom prst="rect">
            <a:avLst/>
          </a:prstGeom>
          <a:noFill/>
        </p:spPr>
        <p:txBody>
          <a:bodyPr wrap="square" rtlCol="0">
            <a:spAutoFit/>
          </a:bodyPr>
          <a:lstStyle/>
          <a:p>
            <a:r>
              <a:rPr lang="en-US" dirty="0"/>
              <a:t>Olga Usova</a:t>
            </a:r>
          </a:p>
          <a:p>
            <a:r>
              <a:rPr lang="en-US" dirty="0"/>
              <a:t>DETT 607</a:t>
            </a:r>
          </a:p>
          <a:p>
            <a:r>
              <a:rPr lang="en-US" dirty="0"/>
              <a:t>Assignment 4: Project Management Plan</a:t>
            </a:r>
          </a:p>
          <a:p>
            <a:r>
              <a:rPr lang="en-US" dirty="0"/>
              <a:t>November 30, 2018</a:t>
            </a:r>
          </a:p>
        </p:txBody>
      </p:sp>
    </p:spTree>
    <p:extLst>
      <p:ext uri="{BB962C8B-B14F-4D97-AF65-F5344CB8AC3E}">
        <p14:creationId xmlns:p14="http://schemas.microsoft.com/office/powerpoint/2010/main" val="285444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4AFD-4B3E-4E72-B6AA-7C05FA5F7604}"/>
              </a:ext>
            </a:extLst>
          </p:cNvPr>
          <p:cNvSpPr>
            <a:spLocks noGrp="1"/>
          </p:cNvSpPr>
          <p:nvPr>
            <p:ph type="title"/>
          </p:nvPr>
        </p:nvSpPr>
        <p:spPr>
          <a:xfrm>
            <a:off x="685800" y="12700"/>
            <a:ext cx="10396882" cy="1151965"/>
          </a:xfrm>
        </p:spPr>
        <p:txBody>
          <a:bodyPr/>
          <a:lstStyle/>
          <a:p>
            <a:pPr algn="ctr"/>
            <a:r>
              <a:rPr lang="en-US" sz="3200" dirty="0">
                <a:solidFill>
                  <a:srgbClr val="8FA751"/>
                </a:solidFill>
              </a:rPr>
              <a:t>Cost analysis and Required Resources</a:t>
            </a:r>
            <a:br>
              <a:rPr lang="en-US" sz="3200" dirty="0">
                <a:solidFill>
                  <a:srgbClr val="8FA751"/>
                </a:solidFill>
              </a:rPr>
            </a:br>
            <a:r>
              <a:rPr lang="en-US" sz="2800" dirty="0">
                <a:solidFill>
                  <a:srgbClr val="8FA751"/>
                </a:solidFill>
              </a:rPr>
              <a:t>* Delivery and Ongoing Operations Costs</a:t>
            </a:r>
            <a:endParaRPr lang="en-US" sz="2800" dirty="0"/>
          </a:p>
        </p:txBody>
      </p:sp>
      <p:pic>
        <p:nvPicPr>
          <p:cNvPr id="5" name="Picture 4">
            <a:extLst>
              <a:ext uri="{FF2B5EF4-FFF2-40B4-BE49-F238E27FC236}">
                <a16:creationId xmlns:a16="http://schemas.microsoft.com/office/drawing/2014/main" id="{EA53A94D-63E7-4663-9C7E-E769F675D8D1}"/>
              </a:ext>
            </a:extLst>
          </p:cNvPr>
          <p:cNvPicPr>
            <a:picLocks noChangeAspect="1"/>
          </p:cNvPicPr>
          <p:nvPr/>
        </p:nvPicPr>
        <p:blipFill>
          <a:blip r:embed="rId2"/>
          <a:stretch>
            <a:fillRect/>
          </a:stretch>
        </p:blipFill>
        <p:spPr>
          <a:xfrm>
            <a:off x="36596" y="1587401"/>
            <a:ext cx="11695289" cy="2159066"/>
          </a:xfrm>
          <a:prstGeom prst="rect">
            <a:avLst/>
          </a:prstGeom>
        </p:spPr>
      </p:pic>
      <p:pic>
        <p:nvPicPr>
          <p:cNvPr id="6" name="Picture 5">
            <a:extLst>
              <a:ext uri="{FF2B5EF4-FFF2-40B4-BE49-F238E27FC236}">
                <a16:creationId xmlns:a16="http://schemas.microsoft.com/office/drawing/2014/main" id="{F2EF41EA-944B-4EFB-B0C9-A7113E4527AE}"/>
              </a:ext>
            </a:extLst>
          </p:cNvPr>
          <p:cNvPicPr>
            <a:picLocks noChangeAspect="1"/>
          </p:cNvPicPr>
          <p:nvPr/>
        </p:nvPicPr>
        <p:blipFill>
          <a:blip r:embed="rId3"/>
          <a:stretch>
            <a:fillRect/>
          </a:stretch>
        </p:blipFill>
        <p:spPr>
          <a:xfrm>
            <a:off x="0" y="4191066"/>
            <a:ext cx="11695289" cy="2159066"/>
          </a:xfrm>
          <a:prstGeom prst="rect">
            <a:avLst/>
          </a:prstGeom>
        </p:spPr>
      </p:pic>
      <p:sp>
        <p:nvSpPr>
          <p:cNvPr id="7" name="TextBox 6">
            <a:extLst>
              <a:ext uri="{FF2B5EF4-FFF2-40B4-BE49-F238E27FC236}">
                <a16:creationId xmlns:a16="http://schemas.microsoft.com/office/drawing/2014/main" id="{CA5EB0A5-EA79-41A3-BCB4-C83A3713566D}"/>
              </a:ext>
            </a:extLst>
          </p:cNvPr>
          <p:cNvSpPr txBox="1"/>
          <p:nvPr/>
        </p:nvSpPr>
        <p:spPr>
          <a:xfrm>
            <a:off x="0" y="1258177"/>
            <a:ext cx="2720623" cy="369332"/>
          </a:xfrm>
          <a:prstGeom prst="rect">
            <a:avLst/>
          </a:prstGeom>
          <a:noFill/>
        </p:spPr>
        <p:txBody>
          <a:bodyPr wrap="square" rtlCol="0">
            <a:spAutoFit/>
          </a:bodyPr>
          <a:lstStyle/>
          <a:p>
            <a:r>
              <a:rPr lang="en-US" dirty="0"/>
              <a:t>Fixed Cost Items</a:t>
            </a:r>
          </a:p>
        </p:txBody>
      </p:sp>
      <p:sp>
        <p:nvSpPr>
          <p:cNvPr id="8" name="TextBox 7">
            <a:extLst>
              <a:ext uri="{FF2B5EF4-FFF2-40B4-BE49-F238E27FC236}">
                <a16:creationId xmlns:a16="http://schemas.microsoft.com/office/drawing/2014/main" id="{55B2D366-6DAF-4A06-8AF0-921B0CB11CE9}"/>
              </a:ext>
            </a:extLst>
          </p:cNvPr>
          <p:cNvSpPr txBox="1"/>
          <p:nvPr/>
        </p:nvSpPr>
        <p:spPr>
          <a:xfrm>
            <a:off x="40875" y="3821734"/>
            <a:ext cx="2638871" cy="369332"/>
          </a:xfrm>
          <a:prstGeom prst="rect">
            <a:avLst/>
          </a:prstGeom>
          <a:noFill/>
        </p:spPr>
        <p:txBody>
          <a:bodyPr wrap="square" rtlCol="0">
            <a:spAutoFit/>
          </a:bodyPr>
          <a:lstStyle/>
          <a:p>
            <a:r>
              <a:rPr lang="en-US" dirty="0"/>
              <a:t>Variable Cost Items</a:t>
            </a:r>
          </a:p>
        </p:txBody>
      </p:sp>
    </p:spTree>
    <p:extLst>
      <p:ext uri="{BB962C8B-B14F-4D97-AF65-F5344CB8AC3E}">
        <p14:creationId xmlns:p14="http://schemas.microsoft.com/office/powerpoint/2010/main" val="124879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30B1-D326-43F1-A62E-4E85BAD6BA12}"/>
              </a:ext>
            </a:extLst>
          </p:cNvPr>
          <p:cNvSpPr>
            <a:spLocks noGrp="1"/>
          </p:cNvSpPr>
          <p:nvPr>
            <p:ph type="title"/>
          </p:nvPr>
        </p:nvSpPr>
        <p:spPr>
          <a:xfrm>
            <a:off x="33865" y="0"/>
            <a:ext cx="10396882" cy="1151965"/>
          </a:xfrm>
        </p:spPr>
        <p:txBody>
          <a:bodyPr/>
          <a:lstStyle/>
          <a:p>
            <a:r>
              <a:rPr lang="en-US" dirty="0">
                <a:solidFill>
                  <a:srgbClr val="8FA751"/>
                </a:solidFill>
              </a:rPr>
              <a:t>Estimated Return on Investment</a:t>
            </a:r>
            <a:endParaRPr lang="en-US" dirty="0"/>
          </a:p>
        </p:txBody>
      </p:sp>
      <p:sp>
        <p:nvSpPr>
          <p:cNvPr id="3" name="Content Placeholder 2">
            <a:extLst>
              <a:ext uri="{FF2B5EF4-FFF2-40B4-BE49-F238E27FC236}">
                <a16:creationId xmlns:a16="http://schemas.microsoft.com/office/drawing/2014/main" id="{02ED433E-B9E1-430A-B14C-7B1CBA7E674E}"/>
              </a:ext>
            </a:extLst>
          </p:cNvPr>
          <p:cNvSpPr>
            <a:spLocks noGrp="1"/>
          </p:cNvSpPr>
          <p:nvPr>
            <p:ph sz="quarter" idx="13"/>
          </p:nvPr>
        </p:nvSpPr>
        <p:spPr>
          <a:xfrm>
            <a:off x="33865" y="1063977"/>
            <a:ext cx="11472334" cy="4730045"/>
          </a:xfrm>
        </p:spPr>
        <p:txBody>
          <a:bodyPr>
            <a:normAutofit fontScale="77500" lnSpcReduction="20000"/>
          </a:bodyPr>
          <a:lstStyle/>
          <a:p>
            <a:r>
              <a:rPr lang="en-US" sz="1800" dirty="0">
                <a:latin typeface="Times New Roman" panose="02020603050405020304" pitchFamily="18" charset="0"/>
                <a:cs typeface="Times New Roman" panose="02020603050405020304" pitchFamily="18" charset="0"/>
              </a:rPr>
              <a:t>Delaware Technical &amp; Community College Tuition Fee is $149.50 per credit hour, which is $149.50 X 3 = $448.50 per course.</a:t>
            </a:r>
          </a:p>
          <a:p>
            <a:r>
              <a:rPr lang="en-US" sz="1800" dirty="0">
                <a:latin typeface="Times New Roman" panose="02020603050405020304" pitchFamily="18" charset="0"/>
                <a:cs typeface="Times New Roman" panose="02020603050405020304" pitchFamily="18" charset="0"/>
              </a:rPr>
              <a:t>    Full-time students usually take 12 credits per semester or 4 classes. $448.50 X 4 = 1794 per student per semester. If we assume each online classroom has the maximum number of students, which is 25, then a course will make $44, 850.</a:t>
            </a:r>
          </a:p>
          <a:p>
            <a:r>
              <a:rPr lang="en-US" sz="1800" dirty="0">
                <a:latin typeface="Times New Roman" panose="02020603050405020304" pitchFamily="18" charset="0"/>
                <a:cs typeface="Times New Roman" panose="02020603050405020304" pitchFamily="18" charset="0"/>
              </a:rPr>
              <a:t>     Let’s say each student takes 4 classes per semester. Then there are about 8 semesters to complete an associate degree, or about 5 courses taught per semester per program as it takes 40 courses to complete the whole degree. Now we can multiply $44, 850 by 5 (the number of courses taught per semester per program), the result will be $224,250 and can be made if 25 students attend each course, considering there are 5 courses per semester for the entire program, and the students need 40 credits to obtain a degree. </a:t>
            </a:r>
          </a:p>
          <a:p>
            <a:r>
              <a:rPr lang="en-US" sz="1800" dirty="0">
                <a:latin typeface="Times New Roman" panose="02020603050405020304" pitchFamily="18" charset="0"/>
                <a:cs typeface="Times New Roman" panose="02020603050405020304" pitchFamily="18" charset="0"/>
              </a:rPr>
              <a:t>     The entire cost for the online program technology development would be $ 56,674 (technology costs with platform fees and tech support) added to the entire program delivery per semester $1,334,200, and also added to course delivery and maintenance per semester as well - $614,000.</a:t>
            </a:r>
          </a:p>
          <a:p>
            <a:r>
              <a:rPr lang="en-US" sz="1800" dirty="0">
                <a:latin typeface="Times New Roman" panose="02020603050405020304" pitchFamily="18" charset="0"/>
                <a:cs typeface="Times New Roman" panose="02020603050405020304" pitchFamily="18" charset="0"/>
              </a:rPr>
              <a:t>$56, 674 + 1,334,200 + 614,000 = $ 2,004,874</a:t>
            </a:r>
          </a:p>
          <a:p>
            <a:r>
              <a:rPr lang="en-US" sz="1800" dirty="0">
                <a:latin typeface="Times New Roman" panose="02020603050405020304" pitchFamily="18" charset="0"/>
                <a:cs typeface="Times New Roman" panose="02020603050405020304" pitchFamily="18" charset="0"/>
              </a:rPr>
              <a:t>     So, if we make $224, 250 per semester in total out of the entire 5 courses, notice we maximized the number of students to 25, then it will take about 9 semesters with the maximum number of 25 students to start making  profit. </a:t>
            </a:r>
          </a:p>
          <a:p>
            <a:r>
              <a:rPr lang="en-US" sz="1800" dirty="0">
                <a:latin typeface="Times New Roman" panose="02020603050405020304" pitchFamily="18" charset="0"/>
                <a:cs typeface="Times New Roman" panose="02020603050405020304" pitchFamily="18" charset="0"/>
              </a:rPr>
              <a:t>$ 2,004,874: $224,250 = ~9</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89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377DFF-426A-44AE-9700-98B56C874D48}"/>
              </a:ext>
            </a:extLst>
          </p:cNvPr>
          <p:cNvPicPr>
            <a:picLocks noChangeAspect="1"/>
          </p:cNvPicPr>
          <p:nvPr/>
        </p:nvPicPr>
        <p:blipFill>
          <a:blip r:embed="rId2"/>
          <a:stretch>
            <a:fillRect/>
          </a:stretch>
        </p:blipFill>
        <p:spPr>
          <a:xfrm>
            <a:off x="0" y="696976"/>
            <a:ext cx="11717866" cy="5263285"/>
          </a:xfrm>
          <a:prstGeom prst="rect">
            <a:avLst/>
          </a:prstGeom>
        </p:spPr>
      </p:pic>
      <p:sp>
        <p:nvSpPr>
          <p:cNvPr id="11" name="Rectangle 10">
            <a:extLst>
              <a:ext uri="{FF2B5EF4-FFF2-40B4-BE49-F238E27FC236}">
                <a16:creationId xmlns:a16="http://schemas.microsoft.com/office/drawing/2014/main" id="{C0B8E4D1-BA1C-4935-8096-09352B72E972}"/>
              </a:ext>
            </a:extLst>
          </p:cNvPr>
          <p:cNvSpPr/>
          <p:nvPr/>
        </p:nvSpPr>
        <p:spPr>
          <a:xfrm>
            <a:off x="3900818" y="94734"/>
            <a:ext cx="5435093" cy="523220"/>
          </a:xfrm>
          <a:prstGeom prst="rect">
            <a:avLst/>
          </a:prstGeom>
        </p:spPr>
        <p:txBody>
          <a:bodyPr wrap="square">
            <a:spAutoFit/>
          </a:bodyPr>
          <a:lstStyle/>
          <a:p>
            <a:r>
              <a:rPr lang="en-US" sz="2800" dirty="0">
                <a:solidFill>
                  <a:schemeClr val="accent1"/>
                </a:solidFill>
              </a:rPr>
              <a:t>PROPOSED SCHEDULE</a:t>
            </a:r>
          </a:p>
        </p:txBody>
      </p:sp>
    </p:spTree>
    <p:extLst>
      <p:ext uri="{BB962C8B-B14F-4D97-AF65-F5344CB8AC3E}">
        <p14:creationId xmlns:p14="http://schemas.microsoft.com/office/powerpoint/2010/main" val="29634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05F5-21CB-4518-A116-3255EFEB4965}"/>
              </a:ext>
            </a:extLst>
          </p:cNvPr>
          <p:cNvSpPr>
            <a:spLocks noGrp="1"/>
          </p:cNvSpPr>
          <p:nvPr>
            <p:ph type="title"/>
          </p:nvPr>
        </p:nvSpPr>
        <p:spPr>
          <a:xfrm>
            <a:off x="0" y="189089"/>
            <a:ext cx="10396882" cy="1151965"/>
          </a:xfrm>
        </p:spPr>
        <p:txBody>
          <a:bodyPr>
            <a:normAutofit fontScale="90000"/>
          </a:bodyPr>
          <a:lstStyle/>
          <a:p>
            <a:br>
              <a:rPr lang="en-US" dirty="0"/>
            </a:br>
            <a:r>
              <a:rPr lang="en-US" dirty="0"/>
              <a:t>POTENTIAL RISKS AND RECOMMENDATIONS</a:t>
            </a:r>
            <a:br>
              <a:rPr lang="en-US" dirty="0"/>
            </a:br>
            <a:endParaRPr lang="en-US" dirty="0"/>
          </a:p>
        </p:txBody>
      </p:sp>
      <p:graphicFrame>
        <p:nvGraphicFramePr>
          <p:cNvPr id="4" name="Table 3">
            <a:extLst>
              <a:ext uri="{FF2B5EF4-FFF2-40B4-BE49-F238E27FC236}">
                <a16:creationId xmlns:a16="http://schemas.microsoft.com/office/drawing/2014/main" id="{9FA4867C-9546-4443-B229-0CD3AC0E9981}"/>
              </a:ext>
            </a:extLst>
          </p:cNvPr>
          <p:cNvGraphicFramePr>
            <a:graphicFrameLocks noGrp="1"/>
          </p:cNvGraphicFramePr>
          <p:nvPr>
            <p:extLst>
              <p:ext uri="{D42A27DB-BD31-4B8C-83A1-F6EECF244321}">
                <p14:modId xmlns:p14="http://schemas.microsoft.com/office/powerpoint/2010/main" val="2988653920"/>
              </p:ext>
            </p:extLst>
          </p:nvPr>
        </p:nvGraphicFramePr>
        <p:xfrm>
          <a:off x="0" y="1565533"/>
          <a:ext cx="11695290" cy="4053840"/>
        </p:xfrm>
        <a:graphic>
          <a:graphicData uri="http://schemas.openxmlformats.org/drawingml/2006/table">
            <a:tbl>
              <a:tblPr firstRow="1" bandRow="1">
                <a:tableStyleId>{5C22544A-7EE6-4342-B048-85BDC9FD1C3A}</a:tableStyleId>
              </a:tblPr>
              <a:tblGrid>
                <a:gridCol w="5847645">
                  <a:extLst>
                    <a:ext uri="{9D8B030D-6E8A-4147-A177-3AD203B41FA5}">
                      <a16:colId xmlns:a16="http://schemas.microsoft.com/office/drawing/2014/main" val="2287016827"/>
                    </a:ext>
                  </a:extLst>
                </a:gridCol>
                <a:gridCol w="5847645">
                  <a:extLst>
                    <a:ext uri="{9D8B030D-6E8A-4147-A177-3AD203B41FA5}">
                      <a16:colId xmlns:a16="http://schemas.microsoft.com/office/drawing/2014/main" val="2147041720"/>
                    </a:ext>
                  </a:extLst>
                </a:gridCol>
              </a:tblGrid>
              <a:tr h="386645">
                <a:tc>
                  <a:txBody>
                    <a:bodyPr/>
                    <a:lstStyle/>
                    <a:p>
                      <a:pPr algn="ctr"/>
                      <a:r>
                        <a:rPr lang="en-US" sz="2000" b="1" dirty="0">
                          <a:latin typeface="Times New Roman" panose="02020603050405020304" pitchFamily="18" charset="0"/>
                          <a:cs typeface="Times New Roman" panose="02020603050405020304" pitchFamily="18" charset="0"/>
                        </a:rPr>
                        <a:t>Potential Risks </a:t>
                      </a:r>
                    </a:p>
                  </a:txBody>
                  <a:tcPr/>
                </a:tc>
                <a:tc>
                  <a:txBody>
                    <a:bodyPr/>
                    <a:lstStyle/>
                    <a:p>
                      <a:pPr algn="ctr"/>
                      <a:r>
                        <a:rPr lang="en-US" sz="2000" dirty="0">
                          <a:latin typeface="Times New Roman" panose="02020603050405020304" pitchFamily="18" charset="0"/>
                          <a:cs typeface="Times New Roman" panose="02020603050405020304" pitchFamily="18" charset="0"/>
                        </a:rPr>
                        <a:t>Recommendations</a:t>
                      </a:r>
                    </a:p>
                  </a:txBody>
                  <a:tcPr/>
                </a:tc>
                <a:extLst>
                  <a:ext uri="{0D108BD9-81ED-4DB2-BD59-A6C34878D82A}">
                    <a16:rowId xmlns:a16="http://schemas.microsoft.com/office/drawing/2014/main" val="4095441388"/>
                  </a:ext>
                </a:extLst>
              </a:tr>
              <a:tr h="587493">
                <a:tc>
                  <a:txBody>
                    <a:bodyPr/>
                    <a:lstStyle/>
                    <a:p>
                      <a:r>
                        <a:rPr lang="en-US" dirty="0"/>
                        <a:t>Last minute rewrites from Pilot program observers</a:t>
                      </a:r>
                    </a:p>
                  </a:txBody>
                  <a:tcPr/>
                </a:tc>
                <a:tc>
                  <a:txBody>
                    <a:bodyPr/>
                    <a:lstStyle/>
                    <a:p>
                      <a:r>
                        <a:rPr lang="en-US" sz="1600" dirty="0">
                          <a:latin typeface="Times New Roman" panose="02020603050405020304" pitchFamily="18" charset="0"/>
                          <a:cs typeface="Times New Roman" panose="02020603050405020304" pitchFamily="18" charset="0"/>
                        </a:rPr>
                        <a:t>All parties must approve the course. One month between the pilot course and the actual course implementation will be available to put finishing touches on the course.</a:t>
                      </a:r>
                    </a:p>
                  </a:txBody>
                  <a:tcPr/>
                </a:tc>
                <a:extLst>
                  <a:ext uri="{0D108BD9-81ED-4DB2-BD59-A6C34878D82A}">
                    <a16:rowId xmlns:a16="http://schemas.microsoft.com/office/drawing/2014/main" val="4217554650"/>
                  </a:ext>
                </a:extLst>
              </a:tr>
              <a:tr h="587493">
                <a:tc>
                  <a:txBody>
                    <a:bodyPr/>
                    <a:lstStyle/>
                    <a:p>
                      <a:r>
                        <a:rPr lang="en-US" dirty="0"/>
                        <a:t>D2L platform technical difficulties</a:t>
                      </a:r>
                    </a:p>
                  </a:txBody>
                  <a:tcPr/>
                </a:tc>
                <a:tc>
                  <a:txBody>
                    <a:bodyPr/>
                    <a:lstStyle/>
                    <a:p>
                      <a:r>
                        <a:rPr lang="en-US" sz="1800" dirty="0">
                          <a:latin typeface="Times New Roman" panose="02020603050405020304" pitchFamily="18" charset="0"/>
                          <a:cs typeface="Times New Roman" panose="02020603050405020304" pitchFamily="18" charset="0"/>
                        </a:rPr>
                        <a:t>Conduct platform testing prior to the pilot course implementation.</a:t>
                      </a:r>
                    </a:p>
                  </a:txBody>
                  <a:tcPr/>
                </a:tc>
                <a:extLst>
                  <a:ext uri="{0D108BD9-81ED-4DB2-BD59-A6C34878D82A}">
                    <a16:rowId xmlns:a16="http://schemas.microsoft.com/office/drawing/2014/main" val="3750919"/>
                  </a:ext>
                </a:extLst>
              </a:tr>
              <a:tr h="587493">
                <a:tc>
                  <a:txBody>
                    <a:bodyPr/>
                    <a:lstStyle/>
                    <a:p>
                      <a:r>
                        <a:rPr lang="en-US" dirty="0"/>
                        <a:t>Missed deadlines</a:t>
                      </a:r>
                    </a:p>
                  </a:txBody>
                  <a:tcPr/>
                </a:tc>
                <a:tc>
                  <a:txBody>
                    <a:bodyPr/>
                    <a:lstStyle/>
                    <a:p>
                      <a:r>
                        <a:rPr lang="en-US" dirty="0">
                          <a:latin typeface="Times New Roman" panose="02020603050405020304" pitchFamily="18" charset="0"/>
                          <a:cs typeface="Times New Roman" panose="02020603050405020304" pitchFamily="18" charset="0"/>
                        </a:rPr>
                        <a:t>The designers will insure to request enough time before the announcement of the course.</a:t>
                      </a:r>
                    </a:p>
                  </a:txBody>
                  <a:tcPr/>
                </a:tc>
                <a:extLst>
                  <a:ext uri="{0D108BD9-81ED-4DB2-BD59-A6C34878D82A}">
                    <a16:rowId xmlns:a16="http://schemas.microsoft.com/office/drawing/2014/main" val="3507011540"/>
                  </a:ext>
                </a:extLst>
              </a:tr>
              <a:tr h="587493">
                <a:tc>
                  <a:txBody>
                    <a:bodyPr/>
                    <a:lstStyle/>
                    <a:p>
                      <a:r>
                        <a:rPr lang="en-US" dirty="0"/>
                        <a:t>The investors will not be satisfied with profit return.</a:t>
                      </a:r>
                    </a:p>
                  </a:txBody>
                  <a:tcPr/>
                </a:tc>
                <a:tc>
                  <a:txBody>
                    <a:bodyPr/>
                    <a:lstStyle/>
                    <a:p>
                      <a:r>
                        <a:rPr lang="en-US" dirty="0">
                          <a:latin typeface="Times New Roman" panose="02020603050405020304" pitchFamily="18" charset="0"/>
                          <a:cs typeface="Times New Roman" panose="02020603050405020304" pitchFamily="18" charset="0"/>
                        </a:rPr>
                        <a:t>Make Intercultural Communication a required course of the Communications Department.</a:t>
                      </a:r>
                    </a:p>
                  </a:txBody>
                  <a:tcPr/>
                </a:tc>
                <a:extLst>
                  <a:ext uri="{0D108BD9-81ED-4DB2-BD59-A6C34878D82A}">
                    <a16:rowId xmlns:a16="http://schemas.microsoft.com/office/drawing/2014/main" val="4269813200"/>
                  </a:ext>
                </a:extLst>
              </a:tr>
              <a:tr h="587493">
                <a:tc>
                  <a:txBody>
                    <a:bodyPr/>
                    <a:lstStyle/>
                    <a:p>
                      <a:r>
                        <a:rPr lang="en-US" dirty="0"/>
                        <a:t>Not enough students sign up for the course</a:t>
                      </a:r>
                    </a:p>
                  </a:txBody>
                  <a:tcPr/>
                </a:tc>
                <a:tc>
                  <a:txBody>
                    <a:bodyPr/>
                    <a:lstStyle/>
                    <a:p>
                      <a:r>
                        <a:rPr lang="en-US" dirty="0">
                          <a:latin typeface="Times New Roman" panose="02020603050405020304" pitchFamily="18" charset="0"/>
                          <a:cs typeface="Times New Roman" panose="02020603050405020304" pitchFamily="18" charset="0"/>
                        </a:rPr>
                        <a:t>Implement an extensive marketing program to ensure the students outside the Communications Department know about the class.</a:t>
                      </a:r>
                    </a:p>
                  </a:txBody>
                  <a:tcPr/>
                </a:tc>
                <a:extLst>
                  <a:ext uri="{0D108BD9-81ED-4DB2-BD59-A6C34878D82A}">
                    <a16:rowId xmlns:a16="http://schemas.microsoft.com/office/drawing/2014/main" val="3991122151"/>
                  </a:ext>
                </a:extLst>
              </a:tr>
            </a:tbl>
          </a:graphicData>
        </a:graphic>
      </p:graphicFrame>
      <p:pic>
        <p:nvPicPr>
          <p:cNvPr id="9" name="Picture 8">
            <a:extLst>
              <a:ext uri="{FF2B5EF4-FFF2-40B4-BE49-F238E27FC236}">
                <a16:creationId xmlns:a16="http://schemas.microsoft.com/office/drawing/2014/main" id="{1557C42F-95B5-45E0-841C-E8297CFCCF29}"/>
              </a:ext>
            </a:extLst>
          </p:cNvPr>
          <p:cNvPicPr>
            <a:picLocks noChangeAspect="1"/>
          </p:cNvPicPr>
          <p:nvPr/>
        </p:nvPicPr>
        <p:blipFill>
          <a:blip r:embed="rId2"/>
          <a:stretch>
            <a:fillRect/>
          </a:stretch>
        </p:blipFill>
        <p:spPr>
          <a:xfrm>
            <a:off x="6860646" y="189089"/>
            <a:ext cx="3286125" cy="1234440"/>
          </a:xfrm>
          <a:prstGeom prst="rect">
            <a:avLst/>
          </a:prstGeom>
        </p:spPr>
      </p:pic>
    </p:spTree>
    <p:extLst>
      <p:ext uri="{BB962C8B-B14F-4D97-AF65-F5344CB8AC3E}">
        <p14:creationId xmlns:p14="http://schemas.microsoft.com/office/powerpoint/2010/main" val="88725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CA77-3462-4D4F-9CAA-21E4450CFE21}"/>
              </a:ext>
            </a:extLst>
          </p:cNvPr>
          <p:cNvSpPr>
            <a:spLocks noGrp="1"/>
          </p:cNvSpPr>
          <p:nvPr>
            <p:ph type="title"/>
          </p:nvPr>
        </p:nvSpPr>
        <p:spPr>
          <a:xfrm>
            <a:off x="539045" y="200377"/>
            <a:ext cx="10396882" cy="1151965"/>
          </a:xfrm>
        </p:spPr>
        <p:txBody>
          <a:bodyPr/>
          <a:lstStyle/>
          <a:p>
            <a:r>
              <a:rPr lang="en-US" dirty="0"/>
              <a:t>Present course status</a:t>
            </a:r>
          </a:p>
        </p:txBody>
      </p:sp>
      <p:sp>
        <p:nvSpPr>
          <p:cNvPr id="6" name="TextBox 5">
            <a:extLst>
              <a:ext uri="{FF2B5EF4-FFF2-40B4-BE49-F238E27FC236}">
                <a16:creationId xmlns:a16="http://schemas.microsoft.com/office/drawing/2014/main" id="{96DCFB33-0327-4E39-BE3F-81C95C0AC42C}"/>
              </a:ext>
            </a:extLst>
          </p:cNvPr>
          <p:cNvSpPr txBox="1"/>
          <p:nvPr/>
        </p:nvSpPr>
        <p:spPr>
          <a:xfrm>
            <a:off x="539045" y="1352342"/>
            <a:ext cx="11325577" cy="4801314"/>
          </a:xfrm>
          <a:prstGeom prst="rect">
            <a:avLst/>
          </a:prstGeom>
          <a:noFill/>
        </p:spPr>
        <p:txBody>
          <a:bodyPr wrap="square" rtlCol="0">
            <a:spAutoFit/>
          </a:bodyPr>
          <a:lstStyle/>
          <a:p>
            <a:r>
              <a:rPr lang="en-US" dirty="0"/>
              <a:t>Work Completed:</a:t>
            </a:r>
          </a:p>
          <a:p>
            <a:endParaRPr lang="en-US" dirty="0"/>
          </a:p>
          <a:p>
            <a:pPr marL="285750" indent="-285750">
              <a:buFont typeface="Arial" panose="020B0604020202020204" pitchFamily="34" charset="0"/>
              <a:buChar char="•"/>
            </a:pPr>
            <a:r>
              <a:rPr lang="en-US" dirty="0"/>
              <a:t>Learner needs, context and analysis</a:t>
            </a:r>
          </a:p>
          <a:p>
            <a:pPr marL="285750" indent="-285750">
              <a:buFont typeface="Arial" panose="020B0604020202020204" pitchFamily="34" charset="0"/>
              <a:buChar char="•"/>
            </a:pPr>
            <a:r>
              <a:rPr lang="en-US" dirty="0"/>
              <a:t>Document design</a:t>
            </a:r>
          </a:p>
          <a:p>
            <a:pPr marL="285750" indent="-285750">
              <a:buFont typeface="Arial" panose="020B0604020202020204" pitchFamily="34" charset="0"/>
              <a:buChar char="•"/>
            </a:pPr>
            <a:r>
              <a:rPr lang="en-US" dirty="0"/>
              <a:t>Presentation to college designers and stakeholders</a:t>
            </a:r>
          </a:p>
          <a:p>
            <a:pPr marL="285750" indent="-285750">
              <a:buFont typeface="Arial" panose="020B0604020202020204" pitchFamily="34" charset="0"/>
              <a:buChar char="•"/>
            </a:pPr>
            <a:r>
              <a:rPr lang="en-US" dirty="0"/>
              <a:t>Course Module uploaded to D2L platform</a:t>
            </a:r>
          </a:p>
          <a:p>
            <a:endParaRPr lang="en-US" dirty="0"/>
          </a:p>
          <a:p>
            <a:r>
              <a:rPr lang="en-US" dirty="0"/>
              <a:t>Work to be completed:</a:t>
            </a:r>
          </a:p>
          <a:p>
            <a:endParaRPr lang="en-US" dirty="0"/>
          </a:p>
          <a:p>
            <a:pPr marL="285750" indent="-285750">
              <a:buFont typeface="Arial" panose="020B0604020202020204" pitchFamily="34" charset="0"/>
              <a:buChar char="•"/>
            </a:pPr>
            <a:r>
              <a:rPr lang="en-US" dirty="0"/>
              <a:t>Design the remaining course modules</a:t>
            </a:r>
          </a:p>
          <a:p>
            <a:pPr marL="285750" indent="-285750">
              <a:buFont typeface="Arial" panose="020B0604020202020204" pitchFamily="34" charset="0"/>
              <a:buChar char="•"/>
            </a:pPr>
            <a:r>
              <a:rPr lang="en-US" dirty="0"/>
              <a:t>Approval of the remaining modules</a:t>
            </a:r>
          </a:p>
          <a:p>
            <a:pPr marL="285750" indent="-285750">
              <a:buFont typeface="Arial" panose="020B0604020202020204" pitchFamily="34" charset="0"/>
              <a:buChar char="•"/>
            </a:pPr>
            <a:r>
              <a:rPr lang="en-US" dirty="0"/>
              <a:t>Storyboard for peer review</a:t>
            </a:r>
          </a:p>
          <a:p>
            <a:pPr marL="285750" indent="-285750">
              <a:buFont typeface="Arial" panose="020B0604020202020204" pitchFamily="34" charset="0"/>
              <a:buChar char="•"/>
            </a:pPr>
            <a:r>
              <a:rPr lang="en-US" dirty="0"/>
              <a:t>Peer review</a:t>
            </a:r>
          </a:p>
          <a:p>
            <a:pPr marL="285750" indent="-285750">
              <a:buFont typeface="Arial" panose="020B0604020202020204" pitchFamily="34" charset="0"/>
              <a:buChar char="•"/>
            </a:pPr>
            <a:r>
              <a:rPr lang="en-US" dirty="0"/>
              <a:t>Upload to D2L platform</a:t>
            </a:r>
          </a:p>
          <a:p>
            <a:pPr marL="285750" indent="-285750">
              <a:buFont typeface="Arial" panose="020B0604020202020204" pitchFamily="34" charset="0"/>
              <a:buChar char="•"/>
            </a:pPr>
            <a:r>
              <a:rPr lang="en-US" dirty="0"/>
              <a:t>Pilot course Implementation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505DDB1D-313F-4E42-98B4-1DD402F7D384}"/>
              </a:ext>
            </a:extLst>
          </p:cNvPr>
          <p:cNvPicPr>
            <a:picLocks noChangeAspect="1"/>
          </p:cNvPicPr>
          <p:nvPr/>
        </p:nvPicPr>
        <p:blipFill>
          <a:blip r:embed="rId2"/>
          <a:stretch>
            <a:fillRect/>
          </a:stretch>
        </p:blipFill>
        <p:spPr>
          <a:xfrm>
            <a:off x="5872163" y="1114425"/>
            <a:ext cx="5780792" cy="4500563"/>
          </a:xfrm>
          <a:prstGeom prst="rect">
            <a:avLst/>
          </a:prstGeom>
        </p:spPr>
      </p:pic>
    </p:spTree>
    <p:extLst>
      <p:ext uri="{BB962C8B-B14F-4D97-AF65-F5344CB8AC3E}">
        <p14:creationId xmlns:p14="http://schemas.microsoft.com/office/powerpoint/2010/main" val="418540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7935-96C2-4ABC-998E-DFFD13A24C58}"/>
              </a:ext>
            </a:extLst>
          </p:cNvPr>
          <p:cNvSpPr>
            <a:spLocks noGrp="1"/>
          </p:cNvSpPr>
          <p:nvPr>
            <p:ph type="title"/>
          </p:nvPr>
        </p:nvSpPr>
        <p:spPr>
          <a:xfrm>
            <a:off x="595490" y="85506"/>
            <a:ext cx="10396882" cy="1151965"/>
          </a:xfrm>
        </p:spPr>
        <p:txBody>
          <a:bodyPr>
            <a:normAutofit/>
          </a:bodyPr>
          <a:lstStyle/>
          <a:p>
            <a:pPr algn="ctr"/>
            <a:r>
              <a:rPr lang="en-US" sz="2800" dirty="0"/>
              <a:t>references</a:t>
            </a:r>
          </a:p>
        </p:txBody>
      </p:sp>
      <p:sp>
        <p:nvSpPr>
          <p:cNvPr id="5" name="TextBox 4">
            <a:extLst>
              <a:ext uri="{FF2B5EF4-FFF2-40B4-BE49-F238E27FC236}">
                <a16:creationId xmlns:a16="http://schemas.microsoft.com/office/drawing/2014/main" id="{C500FF5F-1A0C-42E7-9D3A-1423C6FC4EE3}"/>
              </a:ext>
            </a:extLst>
          </p:cNvPr>
          <p:cNvSpPr txBox="1"/>
          <p:nvPr/>
        </p:nvSpPr>
        <p:spPr>
          <a:xfrm>
            <a:off x="98687" y="789080"/>
            <a:ext cx="11390488" cy="6365461"/>
          </a:xfrm>
          <a:prstGeom prst="rect">
            <a:avLst/>
          </a:prstGeom>
          <a:noFill/>
        </p:spPr>
        <p:txBody>
          <a:bodyPr wrap="square" rtlCol="0">
            <a:spAutoFit/>
          </a:bodyPr>
          <a:lstStyle/>
          <a:p>
            <a:pPr marL="457200" marR="0" indent="-457200" algn="ctr">
              <a:lnSpc>
                <a:spcPct val="200000"/>
              </a:lnSpc>
              <a:spcBef>
                <a:spcPts val="0"/>
              </a:spcBef>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Bureau of Labor and Statistics. (2018, April 13). Librarians: Occupational Outlook Handbook: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 Bureau of Labor Statistics.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Retrieved from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https://www.bls.gov/ooh/Education-Training-and-Library/Librarians.htm</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ctr">
              <a:lnSpc>
                <a:spcPct val="200000"/>
              </a:lnSpc>
              <a:spcAft>
                <a:spcPts val="800"/>
              </a:spcAft>
            </a:pP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Culatta</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 (2018). ADDIE Model.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InstructionalDesign.org.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Retrieved from https://www.instructionaldesign.org/models/addie/ </a:t>
            </a:r>
          </a:p>
          <a:p>
            <a:pPr marL="457200" marR="0" indent="-457200" algn="ctr">
              <a:lnSpc>
                <a:spcPct val="200000"/>
              </a:lnSpc>
              <a:spcBef>
                <a:spcPts val="0"/>
              </a:spcBef>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much does it cost to create an online course? (2018).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Raccoon Gang.</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Retrieved from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https://raccoongang.com/blog/how-much-does-it-cost-create-online-course/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lnSpc>
                <a:spcPct val="200000"/>
              </a:lnSpc>
              <a:spcBef>
                <a:spcPts val="0"/>
              </a:spcBef>
              <a:spcAft>
                <a:spcPts val="800"/>
              </a:spcAft>
            </a:pP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Hulsmann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 (2004). Costing open distance learning. Retrieved fromhttp://www.c3l.uni-oldenburg.de/cde/COLproject/web-col/index.htm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lnSpc>
                <a:spcPct val="200000"/>
              </a:lnSpc>
              <a:spcBef>
                <a:spcPts val="0"/>
              </a:spcBef>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Pay Scale. (2018). Adjunct Professor Salary. Retrieved from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https://www.payscale.com/research/US/Job=Adjunct_Professor/Salary</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lnSpc>
                <a:spcPct val="200000"/>
              </a:lnSpc>
              <a:spcBef>
                <a:spcPts val="0"/>
              </a:spcBef>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Quality Matters. (2018). Higher Ed Course Design Rubric.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Quality Matters.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Retrieved from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https://www.qualitymatters.org/qa-resources/rubric-standards/higher-ed-rubric</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lnSpc>
                <a:spcPct val="200000"/>
              </a:lnSpc>
              <a:spcBef>
                <a:spcPts val="0"/>
              </a:spcBef>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Quality Matters. (2018). Online Instructor Skills Set.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Quality Matters.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Retrieved from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https://www.q</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u</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alitymatters.org/qa-resources/rubric-standards/teaching-skills-set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15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F47-4533-4BB2-ACD5-BF423A5F24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A46BA01-4CE2-4668-98D0-1F2BE8F7978C}"/>
              </a:ext>
            </a:extLst>
          </p:cNvPr>
          <p:cNvSpPr>
            <a:spLocks noGrp="1"/>
          </p:cNvSpPr>
          <p:nvPr>
            <p:ph sz="quarter" idx="13"/>
          </p:nvPr>
        </p:nvSpPr>
        <p:spPr/>
        <p:txBody>
          <a:bodyPr>
            <a:normAutofit/>
          </a:bodyPr>
          <a:lstStyle/>
          <a:p>
            <a:pPr>
              <a:buFontTx/>
              <a:buChar char="-"/>
            </a:pPr>
            <a:r>
              <a:rPr lang="en-US" dirty="0"/>
              <a:t>Present analysis results</a:t>
            </a:r>
          </a:p>
          <a:p>
            <a:pPr>
              <a:buFontTx/>
              <a:buChar char="-"/>
            </a:pPr>
            <a:r>
              <a:rPr lang="en-US" dirty="0"/>
              <a:t> training solution</a:t>
            </a:r>
          </a:p>
          <a:p>
            <a:pPr>
              <a:buFontTx/>
              <a:buChar char="-"/>
            </a:pPr>
            <a:r>
              <a:rPr lang="en-US" dirty="0"/>
              <a:t>Project strategy</a:t>
            </a:r>
          </a:p>
          <a:p>
            <a:pPr>
              <a:buFontTx/>
              <a:buChar char="-"/>
            </a:pPr>
            <a:r>
              <a:rPr lang="en-US" dirty="0"/>
              <a:t>Course objectives</a:t>
            </a:r>
          </a:p>
          <a:p>
            <a:pPr>
              <a:buFontTx/>
              <a:buChar char="-"/>
            </a:pPr>
            <a:r>
              <a:rPr lang="en-US" dirty="0"/>
              <a:t>Course content</a:t>
            </a:r>
          </a:p>
          <a:p>
            <a:pPr>
              <a:buFontTx/>
              <a:buChar char="-"/>
            </a:pPr>
            <a:r>
              <a:rPr lang="en-US" dirty="0"/>
              <a:t>Course analysis and required resources</a:t>
            </a:r>
          </a:p>
          <a:p>
            <a:pPr marL="0" indent="0">
              <a:buNone/>
            </a:pPr>
            <a:endParaRPr lang="en-US" dirty="0"/>
          </a:p>
        </p:txBody>
      </p:sp>
      <p:sp>
        <p:nvSpPr>
          <p:cNvPr id="5" name="TextBox 4">
            <a:extLst>
              <a:ext uri="{FF2B5EF4-FFF2-40B4-BE49-F238E27FC236}">
                <a16:creationId xmlns:a16="http://schemas.microsoft.com/office/drawing/2014/main" id="{2A3C8DC6-E399-4BEA-BFA0-C2BB6BE5915D}"/>
              </a:ext>
            </a:extLst>
          </p:cNvPr>
          <p:cNvSpPr txBox="1"/>
          <p:nvPr/>
        </p:nvSpPr>
        <p:spPr>
          <a:xfrm>
            <a:off x="5883153" y="2063396"/>
            <a:ext cx="5068711" cy="2246769"/>
          </a:xfrm>
          <a:prstGeom prst="rect">
            <a:avLst/>
          </a:prstGeom>
          <a:noFill/>
        </p:spPr>
        <p:txBody>
          <a:bodyPr wrap="square" rtlCol="0">
            <a:spAutoFit/>
          </a:bodyPr>
          <a:lstStyle/>
          <a:p>
            <a:pPr>
              <a:spcBef>
                <a:spcPts val="1200"/>
              </a:spcBef>
            </a:pPr>
            <a:r>
              <a:rPr lang="en-US" sz="2000" dirty="0"/>
              <a:t>-  ESTIMATED RETURN ON INVESTMENT</a:t>
            </a:r>
          </a:p>
          <a:p>
            <a:pPr>
              <a:spcBef>
                <a:spcPts val="1200"/>
              </a:spcBef>
              <a:buFontTx/>
              <a:buChar char="-"/>
            </a:pPr>
            <a:r>
              <a:rPr lang="en-US" sz="2000" dirty="0"/>
              <a:t> PROPOSED SCHEDULE</a:t>
            </a:r>
          </a:p>
          <a:p>
            <a:pPr>
              <a:spcBef>
                <a:spcPts val="1200"/>
              </a:spcBef>
              <a:buFontTx/>
              <a:buChar char="-"/>
            </a:pPr>
            <a:r>
              <a:rPr lang="en-US" sz="2000" dirty="0"/>
              <a:t> POTENTIAL RISKS AND RECOMMENDATIONS</a:t>
            </a:r>
          </a:p>
          <a:p>
            <a:pPr>
              <a:spcBef>
                <a:spcPts val="1200"/>
              </a:spcBef>
              <a:buFontTx/>
              <a:buChar char="-"/>
            </a:pPr>
            <a:r>
              <a:rPr lang="en-US" sz="2000" dirty="0"/>
              <a:t>Present course status</a:t>
            </a:r>
          </a:p>
          <a:p>
            <a:pPr>
              <a:spcBef>
                <a:spcPts val="1200"/>
              </a:spcBef>
              <a:buFontTx/>
              <a:buChar char="-"/>
            </a:pPr>
            <a:r>
              <a:rPr lang="en-US" sz="2000" dirty="0"/>
              <a:t> References</a:t>
            </a:r>
          </a:p>
        </p:txBody>
      </p:sp>
      <p:pic>
        <p:nvPicPr>
          <p:cNvPr id="10" name="Picture 9">
            <a:extLst>
              <a:ext uri="{FF2B5EF4-FFF2-40B4-BE49-F238E27FC236}">
                <a16:creationId xmlns:a16="http://schemas.microsoft.com/office/drawing/2014/main" id="{BCCCFB9B-EE63-4BD4-8F91-F623FC5825EE}"/>
              </a:ext>
            </a:extLst>
          </p:cNvPr>
          <p:cNvPicPr>
            <a:picLocks noChangeAspect="1"/>
          </p:cNvPicPr>
          <p:nvPr/>
        </p:nvPicPr>
        <p:blipFill>
          <a:blip r:embed="rId2"/>
          <a:stretch>
            <a:fillRect/>
          </a:stretch>
        </p:blipFill>
        <p:spPr>
          <a:xfrm>
            <a:off x="8140809" y="437590"/>
            <a:ext cx="3267075" cy="1400175"/>
          </a:xfrm>
          <a:prstGeom prst="rect">
            <a:avLst/>
          </a:prstGeom>
        </p:spPr>
      </p:pic>
    </p:spTree>
    <p:extLst>
      <p:ext uri="{BB962C8B-B14F-4D97-AF65-F5344CB8AC3E}">
        <p14:creationId xmlns:p14="http://schemas.microsoft.com/office/powerpoint/2010/main" val="166737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296D-F8E1-4D38-938A-14739E03E995}"/>
              </a:ext>
            </a:extLst>
          </p:cNvPr>
          <p:cNvSpPr>
            <a:spLocks noGrp="1"/>
          </p:cNvSpPr>
          <p:nvPr>
            <p:ph type="title"/>
          </p:nvPr>
        </p:nvSpPr>
        <p:spPr/>
        <p:txBody>
          <a:bodyPr/>
          <a:lstStyle/>
          <a:p>
            <a:r>
              <a:rPr lang="en-US" dirty="0"/>
              <a:t>Present analysis results</a:t>
            </a:r>
          </a:p>
        </p:txBody>
      </p:sp>
      <p:sp>
        <p:nvSpPr>
          <p:cNvPr id="3" name="Content Placeholder 2">
            <a:extLst>
              <a:ext uri="{FF2B5EF4-FFF2-40B4-BE49-F238E27FC236}">
                <a16:creationId xmlns:a16="http://schemas.microsoft.com/office/drawing/2014/main" id="{D27D17C7-EC90-49EF-96FE-D22E5331CE26}"/>
              </a:ext>
            </a:extLst>
          </p:cNvPr>
          <p:cNvSpPr>
            <a:spLocks noGrp="1"/>
          </p:cNvSpPr>
          <p:nvPr>
            <p:ph sz="quarter" idx="13"/>
          </p:nvPr>
        </p:nvSpPr>
        <p:spPr>
          <a:xfrm>
            <a:off x="158045" y="1569156"/>
            <a:ext cx="11492088" cy="4289777"/>
          </a:xfrm>
        </p:spPr>
        <p:txBody>
          <a:bodyPr>
            <a:normAutofit fontScale="77500" lnSpcReduction="20000"/>
          </a:bodyPr>
          <a:lstStyle/>
          <a:p>
            <a:pPr marL="0" marR="0" indent="0">
              <a:spcBef>
                <a:spcPts val="0"/>
              </a:spcBef>
              <a:spcAft>
                <a:spcPts val="800"/>
              </a:spcAft>
              <a:buNone/>
            </a:pPr>
            <a:r>
              <a:rPr lang="en-US" sz="1400" dirty="0">
                <a:latin typeface="Times New Roman" panose="02020603050405020304" pitchFamily="18" charset="0"/>
                <a:ea typeface="Times New Roman" panose="02020603050405020304" pitchFamily="18" charset="0"/>
              </a:rPr>
              <a:t>    </a:t>
            </a:r>
          </a:p>
          <a:p>
            <a:pPr marL="0" marR="0" indent="0">
              <a:spcBef>
                <a:spcPts val="0"/>
              </a:spcBef>
              <a:spcAft>
                <a:spcPts val="800"/>
              </a:spcAft>
              <a:buNone/>
            </a:pPr>
            <a:r>
              <a:rPr lang="en-US" sz="1800" dirty="0">
                <a:latin typeface="Times New Roman" panose="02020603050405020304" pitchFamily="18" charset="0"/>
                <a:ea typeface="Times New Roman" panose="02020603050405020304" pitchFamily="18" charset="0"/>
              </a:rPr>
              <a:t>      </a:t>
            </a:r>
          </a:p>
          <a:p>
            <a:pPr marL="0" marR="0" indent="0">
              <a:spcBef>
                <a:spcPts val="0"/>
              </a:spcBef>
              <a:spcAft>
                <a:spcPts val="800"/>
              </a:spcAft>
              <a:buNone/>
            </a:pPr>
            <a:r>
              <a:rPr lang="en-US" sz="1800" dirty="0">
                <a:latin typeface="Times New Roman" panose="02020603050405020304" pitchFamily="18" charset="0"/>
                <a:ea typeface="Times New Roman" panose="02020603050405020304" pitchFamily="18" charset="0"/>
              </a:rPr>
              <a:t>     Many international students from different courtiers attend Delaware Technical &amp; community college. The college offers a Communications degree that is heavily oriented on media studies and journalism where the students are expected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to apply clear and compelling communications skills during interviews, use critical thinking to solve problems and demonstrate professional and ethical conduct.</a:t>
            </a:r>
          </a:p>
          <a:p>
            <a:pPr marL="0" marR="0" indent="0">
              <a:spcBef>
                <a:spcPts val="0"/>
              </a:spcBef>
              <a:spcAft>
                <a:spcPts val="800"/>
              </a:spcAft>
              <a:buNone/>
            </a:pPr>
            <a:r>
              <a:rPr lang="en-US" sz="1800" dirty="0">
                <a:latin typeface="Times New Roman" panose="02020603050405020304" pitchFamily="18" charset="0"/>
                <a:ea typeface="Times New Roman" panose="02020603050405020304" pitchFamily="18" charset="0"/>
              </a:rPr>
              <a:t>     Although the communications degree students study the same media applications and the same communications skills, some of them are experiencing difficulties grasping those skills.</a:t>
            </a:r>
          </a:p>
          <a:p>
            <a:pPr marL="0" marR="0" indent="0">
              <a:spcBef>
                <a:spcPts val="0"/>
              </a:spcBef>
              <a:spcAft>
                <a:spcPts val="800"/>
              </a:spcAft>
              <a:buNone/>
            </a:pPr>
            <a:r>
              <a:rPr lang="en-US" sz="1800" dirty="0">
                <a:latin typeface="Times New Roman" panose="02020603050405020304" pitchFamily="18" charset="0"/>
                <a:ea typeface="Times New Roman" panose="02020603050405020304" pitchFamily="18" charset="0"/>
              </a:rPr>
              <a:t>     We interviewed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 the Chair of the Communications Department, Rob Rector, and one of the primary instructors for the degree, Jessica Farley </a:t>
            </a:r>
            <a:r>
              <a:rPr lang="en-US" sz="1800" dirty="0" err="1">
                <a:latin typeface="Times New Roman" panose="02020603050405020304" pitchFamily="18" charset="0"/>
                <a:ea typeface="Times New Roman" panose="02020603050405020304" pitchFamily="18" charset="0"/>
              </a:rPr>
              <a:t>Dolnack</a:t>
            </a:r>
            <a:r>
              <a:rPr lang="en-US" sz="1800" dirty="0">
                <a:latin typeface="Times New Roman" panose="02020603050405020304" pitchFamily="18" charset="0"/>
                <a:ea typeface="Times New Roman" panose="02020603050405020304" pitchFamily="18" charset="0"/>
              </a:rPr>
              <a:t>. In our interview, we asked them what seems to be the problem.</a:t>
            </a:r>
          </a:p>
          <a:p>
            <a:pPr marL="0" marR="0" indent="0">
              <a:spcBef>
                <a:spcPts val="0"/>
              </a:spcBef>
              <a:spcAft>
                <a:spcPts val="800"/>
              </a:spcAft>
              <a:buNone/>
            </a:pPr>
            <a:r>
              <a:rPr lang="en-US" sz="1800" dirty="0">
                <a:latin typeface="Times New Roman" panose="02020603050405020304" pitchFamily="18" charset="0"/>
                <a:ea typeface="Times New Roman" panose="02020603050405020304" pitchFamily="18" charset="0"/>
              </a:rPr>
              <a:t>     According to Rector, besides the language barriers, the main reason for such a big gap in communication between foreign and in-state students is often between individualistic vs. collectivistic cultures. The U.S. is an individualism-based culture while cultures like Russia, Asia, Central America, South America, and Africa tend to be more collectivistic (R. Rector, personal communication, October 10, 2018). </a:t>
            </a:r>
            <a:endParaRPr lang="en-US" sz="1800" dirty="0">
              <a:latin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900" dirty="0">
              <a:latin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dirty="0"/>
          </a:p>
        </p:txBody>
      </p:sp>
    </p:spTree>
    <p:extLst>
      <p:ext uri="{BB962C8B-B14F-4D97-AF65-F5344CB8AC3E}">
        <p14:creationId xmlns:p14="http://schemas.microsoft.com/office/powerpoint/2010/main" val="174749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7CE-B15F-404C-BFBD-39F0E91C3923}"/>
              </a:ext>
            </a:extLst>
          </p:cNvPr>
          <p:cNvSpPr>
            <a:spLocks noGrp="1"/>
          </p:cNvSpPr>
          <p:nvPr>
            <p:ph type="title"/>
          </p:nvPr>
        </p:nvSpPr>
        <p:spPr>
          <a:xfrm>
            <a:off x="674512" y="385930"/>
            <a:ext cx="10396882" cy="1151965"/>
          </a:xfrm>
        </p:spPr>
        <p:txBody>
          <a:bodyPr/>
          <a:lstStyle/>
          <a:p>
            <a:r>
              <a:rPr lang="en-US" dirty="0"/>
              <a:t>Training solution</a:t>
            </a:r>
          </a:p>
        </p:txBody>
      </p:sp>
      <p:sp>
        <p:nvSpPr>
          <p:cNvPr id="4" name="TextBox 3">
            <a:extLst>
              <a:ext uri="{FF2B5EF4-FFF2-40B4-BE49-F238E27FC236}">
                <a16:creationId xmlns:a16="http://schemas.microsoft.com/office/drawing/2014/main" id="{CD954A16-438E-447A-88E6-E2EFF347B417}"/>
              </a:ext>
            </a:extLst>
          </p:cNvPr>
          <p:cNvSpPr txBox="1"/>
          <p:nvPr/>
        </p:nvSpPr>
        <p:spPr>
          <a:xfrm>
            <a:off x="225778" y="1388533"/>
            <a:ext cx="11291710" cy="507831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In the analysis, we identified the need for an Intercultural Communication course online for Delaware Technical &amp; Community College Communications Department students who study journalism and interact with people from different cultures on an everyday basis.</a:t>
            </a:r>
          </a:p>
          <a:p>
            <a:r>
              <a:rPr lang="en-US" dirty="0">
                <a:latin typeface="Times New Roman" panose="02020603050405020304" pitchFamily="18" charset="0"/>
                <a:cs typeface="Times New Roman" panose="02020603050405020304" pitchFamily="18" charset="0"/>
              </a:rPr>
              <a:t>     The proposed solution is to design, develop, and deliver a distance education Intercultural Communication course through the college’s existing D2L (Desire2Learn) platform. The rationale for this course is supported by the analysis of the Communications program and the target learner population needs. </a:t>
            </a:r>
          </a:p>
          <a:p>
            <a:r>
              <a:rPr lang="en-US" dirty="0">
                <a:latin typeface="Times New Roman" panose="02020603050405020304" pitchFamily="18" charset="0"/>
                <a:cs typeface="Times New Roman" panose="02020603050405020304" pitchFamily="18" charset="0"/>
              </a:rPr>
              <a:t>     Our Intercultural Communication course will address:</a:t>
            </a:r>
          </a:p>
          <a:p>
            <a:r>
              <a:rPr lang="en-US" dirty="0">
                <a:latin typeface="Times New Roman" panose="02020603050405020304" pitchFamily="18" charset="0"/>
                <a:cs typeface="Times New Roman" panose="02020603050405020304" pitchFamily="18" charset="0"/>
              </a:rPr>
              <a:t>      - the basics of effective communication,</a:t>
            </a:r>
          </a:p>
          <a:p>
            <a:r>
              <a:rPr lang="en-US" dirty="0">
                <a:latin typeface="Times New Roman" panose="02020603050405020304" pitchFamily="18" charset="0"/>
                <a:cs typeface="Times New Roman" panose="02020603050405020304" pitchFamily="18" charset="0"/>
              </a:rPr>
              <a:t>      - cultural shock concept,  </a:t>
            </a:r>
          </a:p>
          <a:p>
            <a:r>
              <a:rPr lang="en-US" dirty="0">
                <a:latin typeface="Times New Roman" panose="02020603050405020304" pitchFamily="18" charset="0"/>
                <a:cs typeface="Times New Roman" panose="02020603050405020304" pitchFamily="18" charset="0"/>
              </a:rPr>
              <a:t>      - hidden biases in the workplace, </a:t>
            </a:r>
          </a:p>
          <a:p>
            <a:r>
              <a:rPr lang="en-US" dirty="0">
                <a:latin typeface="Times New Roman" panose="02020603050405020304" pitchFamily="18" charset="0"/>
                <a:cs typeface="Times New Roman" panose="02020603050405020304" pitchFamily="18" charset="0"/>
              </a:rPr>
              <a:t>      - family and social venues that have an adverse effect on the interaction between different social groups.</a:t>
            </a:r>
          </a:p>
          <a:p>
            <a:r>
              <a:rPr lang="en-US" dirty="0">
                <a:latin typeface="Times New Roman" panose="02020603050405020304" pitchFamily="18" charset="0"/>
                <a:cs typeface="Times New Roman" panose="02020603050405020304" pitchFamily="18" charset="0"/>
              </a:rPr>
              <a:t>    The course will immerse the students in activities that provide preventative measures from hidden biases, stereotypes, and prejudices to be effective communicators within various cultural groups.</a:t>
            </a:r>
          </a:p>
          <a:p>
            <a:endParaRPr lang="en-US" dirty="0">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The college President, the Chair of the Communications department, other faculty representatives from Communications and Psychology Departments will serve as the pilot class participants. Based on their feedback, the recommended changes will be incorporated into the course before it will be fully offered to the students as an elective course. </a:t>
            </a:r>
          </a:p>
        </p:txBody>
      </p:sp>
      <p:graphicFrame>
        <p:nvGraphicFramePr>
          <p:cNvPr id="5" name="Diagram 4">
            <a:extLst>
              <a:ext uri="{FF2B5EF4-FFF2-40B4-BE49-F238E27FC236}">
                <a16:creationId xmlns:a16="http://schemas.microsoft.com/office/drawing/2014/main" id="{32EC573D-7186-4238-935D-54BC70C93A9D}"/>
              </a:ext>
            </a:extLst>
          </p:cNvPr>
          <p:cNvGraphicFramePr/>
          <p:nvPr>
            <p:extLst>
              <p:ext uri="{D42A27DB-BD31-4B8C-83A1-F6EECF244321}">
                <p14:modId xmlns:p14="http://schemas.microsoft.com/office/powerpoint/2010/main" val="814595442"/>
              </p:ext>
            </p:extLst>
          </p:nvPr>
        </p:nvGraphicFramePr>
        <p:xfrm>
          <a:off x="8398934" y="190267"/>
          <a:ext cx="2483556" cy="139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5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6180-E0DF-4791-9328-C9250BD15D5A}"/>
              </a:ext>
            </a:extLst>
          </p:cNvPr>
          <p:cNvSpPr>
            <a:spLocks noGrp="1"/>
          </p:cNvSpPr>
          <p:nvPr>
            <p:ph type="title"/>
          </p:nvPr>
        </p:nvSpPr>
        <p:spPr>
          <a:xfrm>
            <a:off x="0" y="0"/>
            <a:ext cx="10396882" cy="1151965"/>
          </a:xfrm>
        </p:spPr>
        <p:txBody>
          <a:bodyPr>
            <a:normAutofit/>
          </a:bodyPr>
          <a:lstStyle/>
          <a:p>
            <a:r>
              <a:rPr lang="en-US" sz="3200" dirty="0"/>
              <a:t>Project strategy</a:t>
            </a:r>
          </a:p>
        </p:txBody>
      </p:sp>
      <p:graphicFrame>
        <p:nvGraphicFramePr>
          <p:cNvPr id="5" name="Diagram 4">
            <a:extLst>
              <a:ext uri="{FF2B5EF4-FFF2-40B4-BE49-F238E27FC236}">
                <a16:creationId xmlns:a16="http://schemas.microsoft.com/office/drawing/2014/main" id="{5A5D09A9-2D63-4C23-8C58-B12EDFB3E417}"/>
              </a:ext>
            </a:extLst>
          </p:cNvPr>
          <p:cNvGraphicFramePr/>
          <p:nvPr>
            <p:extLst>
              <p:ext uri="{D42A27DB-BD31-4B8C-83A1-F6EECF244321}">
                <p14:modId xmlns:p14="http://schemas.microsoft.com/office/powerpoint/2010/main" val="3818492139"/>
              </p:ext>
            </p:extLst>
          </p:nvPr>
        </p:nvGraphicFramePr>
        <p:xfrm>
          <a:off x="-1" y="719666"/>
          <a:ext cx="117178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DEE0C992-C4CE-4703-ABC7-55441AE6AA72}"/>
              </a:ext>
            </a:extLst>
          </p:cNvPr>
          <p:cNvGraphicFramePr>
            <a:graphicFrameLocks noGrp="1"/>
          </p:cNvGraphicFramePr>
          <p:nvPr>
            <p:extLst>
              <p:ext uri="{D42A27DB-BD31-4B8C-83A1-F6EECF244321}">
                <p14:modId xmlns:p14="http://schemas.microsoft.com/office/powerpoint/2010/main" val="1333315895"/>
              </p:ext>
            </p:extLst>
          </p:nvPr>
        </p:nvGraphicFramePr>
        <p:xfrm>
          <a:off x="6016978" y="4154311"/>
          <a:ext cx="3680180" cy="1704735"/>
        </p:xfrm>
        <a:graphic>
          <a:graphicData uri="http://schemas.openxmlformats.org/drawingml/2006/table">
            <a:tbl>
              <a:tblPr firstRow="1" bandRow="1">
                <a:tableStyleId>{5C22544A-7EE6-4342-B048-85BDC9FD1C3A}</a:tableStyleId>
              </a:tblPr>
              <a:tblGrid>
                <a:gridCol w="1840090">
                  <a:extLst>
                    <a:ext uri="{9D8B030D-6E8A-4147-A177-3AD203B41FA5}">
                      <a16:colId xmlns:a16="http://schemas.microsoft.com/office/drawing/2014/main" val="9534206"/>
                    </a:ext>
                  </a:extLst>
                </a:gridCol>
                <a:gridCol w="1840090">
                  <a:extLst>
                    <a:ext uri="{9D8B030D-6E8A-4147-A177-3AD203B41FA5}">
                      <a16:colId xmlns:a16="http://schemas.microsoft.com/office/drawing/2014/main" val="2700809509"/>
                    </a:ext>
                  </a:extLst>
                </a:gridCol>
              </a:tblGrid>
              <a:tr h="491921">
                <a:tc>
                  <a:txBody>
                    <a:bodyPr/>
                    <a:lstStyle/>
                    <a:p>
                      <a:r>
                        <a:rPr lang="en-US" dirty="0">
                          <a:latin typeface="Times New Roman" panose="02020603050405020304" pitchFamily="18" charset="0"/>
                          <a:cs typeface="Times New Roman" panose="02020603050405020304" pitchFamily="18" charset="0"/>
                        </a:rPr>
                        <a:t>Formative</a:t>
                      </a:r>
                    </a:p>
                  </a:txBody>
                  <a:tcPr/>
                </a:tc>
                <a:tc>
                  <a:txBody>
                    <a:bodyPr/>
                    <a:lstStyle/>
                    <a:p>
                      <a:r>
                        <a:rPr lang="en-US" dirty="0">
                          <a:latin typeface="Times New Roman" panose="02020603050405020304" pitchFamily="18" charset="0"/>
                          <a:cs typeface="Times New Roman" panose="02020603050405020304" pitchFamily="18" charset="0"/>
                        </a:rPr>
                        <a:t>Summative</a:t>
                      </a:r>
                    </a:p>
                  </a:txBody>
                  <a:tcPr/>
                </a:tc>
                <a:extLst>
                  <a:ext uri="{0D108BD9-81ED-4DB2-BD59-A6C34878D82A}">
                    <a16:rowId xmlns:a16="http://schemas.microsoft.com/office/drawing/2014/main" val="3741323174"/>
                  </a:ext>
                </a:extLst>
              </a:tr>
              <a:tr h="1212814">
                <a:tc>
                  <a:txBody>
                    <a:bodyPr/>
                    <a:lstStyle/>
                    <a:p>
                      <a:r>
                        <a:rPr lang="en-US" dirty="0">
                          <a:solidFill>
                            <a:schemeClr val="accent1"/>
                          </a:solidFill>
                          <a:latin typeface="Times New Roman" panose="02020603050405020304" pitchFamily="18" charset="0"/>
                          <a:cs typeface="Times New Roman" panose="02020603050405020304" pitchFamily="18" charset="0"/>
                        </a:rPr>
                        <a:t>Present on each stage of the model</a:t>
                      </a:r>
                    </a:p>
                  </a:txBody>
                  <a:tcPr/>
                </a:tc>
                <a:tc>
                  <a:txBody>
                    <a:bodyPr/>
                    <a:lstStyle/>
                    <a:p>
                      <a:r>
                        <a:rPr lang="en-US" dirty="0">
                          <a:solidFill>
                            <a:schemeClr val="accent1"/>
                          </a:solidFill>
                          <a:latin typeface="Times New Roman" panose="02020603050405020304" pitchFamily="18" charset="0"/>
                          <a:cs typeface="Times New Roman" panose="02020603050405020304" pitchFamily="18" charset="0"/>
                        </a:rPr>
                        <a:t>Tests, assignments, opportunities for feedback</a:t>
                      </a:r>
                    </a:p>
                  </a:txBody>
                  <a:tcPr/>
                </a:tc>
                <a:extLst>
                  <a:ext uri="{0D108BD9-81ED-4DB2-BD59-A6C34878D82A}">
                    <a16:rowId xmlns:a16="http://schemas.microsoft.com/office/drawing/2014/main" val="621556258"/>
                  </a:ext>
                </a:extLst>
              </a:tr>
            </a:tbl>
          </a:graphicData>
        </a:graphic>
      </p:graphicFrame>
      <p:sp>
        <p:nvSpPr>
          <p:cNvPr id="7" name="TextBox 6">
            <a:extLst>
              <a:ext uri="{FF2B5EF4-FFF2-40B4-BE49-F238E27FC236}">
                <a16:creationId xmlns:a16="http://schemas.microsoft.com/office/drawing/2014/main" id="{18B95CF2-C432-4BB5-A203-A8E286EA6C97}"/>
              </a:ext>
            </a:extLst>
          </p:cNvPr>
          <p:cNvSpPr txBox="1"/>
          <p:nvPr/>
        </p:nvSpPr>
        <p:spPr>
          <a:xfrm>
            <a:off x="9900355" y="5973422"/>
            <a:ext cx="1817511" cy="369332"/>
          </a:xfrm>
          <a:prstGeom prst="rect">
            <a:avLst/>
          </a:prstGeom>
          <a:noFill/>
        </p:spPr>
        <p:txBody>
          <a:bodyPr wrap="square" rtlCol="0">
            <a:spAutoFit/>
          </a:bodyPr>
          <a:lstStyle/>
          <a:p>
            <a:r>
              <a:rPr lang="en-US" dirty="0"/>
              <a:t>(</a:t>
            </a:r>
            <a:r>
              <a:rPr lang="en-US" dirty="0" err="1"/>
              <a:t>Culatta</a:t>
            </a:r>
            <a:r>
              <a:rPr lang="en-US" dirty="0"/>
              <a:t>, 2018)</a:t>
            </a:r>
          </a:p>
        </p:txBody>
      </p:sp>
    </p:spTree>
    <p:extLst>
      <p:ext uri="{BB962C8B-B14F-4D97-AF65-F5344CB8AC3E}">
        <p14:creationId xmlns:p14="http://schemas.microsoft.com/office/powerpoint/2010/main" val="186357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4A8C-0C46-4BB6-A8DB-8757EE7A08A6}"/>
              </a:ext>
            </a:extLst>
          </p:cNvPr>
          <p:cNvSpPr>
            <a:spLocks noGrp="1"/>
          </p:cNvSpPr>
          <p:nvPr>
            <p:ph type="title"/>
          </p:nvPr>
        </p:nvSpPr>
        <p:spPr>
          <a:xfrm>
            <a:off x="572912" y="98778"/>
            <a:ext cx="10396882" cy="1151965"/>
          </a:xfrm>
        </p:spPr>
        <p:txBody>
          <a:bodyPr/>
          <a:lstStyle/>
          <a:p>
            <a:r>
              <a:rPr lang="en-US" dirty="0"/>
              <a:t>Course objectives</a:t>
            </a:r>
          </a:p>
        </p:txBody>
      </p:sp>
      <p:graphicFrame>
        <p:nvGraphicFramePr>
          <p:cNvPr id="5" name="Table 4">
            <a:extLst>
              <a:ext uri="{FF2B5EF4-FFF2-40B4-BE49-F238E27FC236}">
                <a16:creationId xmlns:a16="http://schemas.microsoft.com/office/drawing/2014/main" id="{FE4239C5-E139-42CA-ABA0-CCC80D004DF3}"/>
              </a:ext>
            </a:extLst>
          </p:cNvPr>
          <p:cNvGraphicFramePr>
            <a:graphicFrameLocks noGrp="1"/>
          </p:cNvGraphicFramePr>
          <p:nvPr>
            <p:extLst>
              <p:ext uri="{D42A27DB-BD31-4B8C-83A1-F6EECF244321}">
                <p14:modId xmlns:p14="http://schemas.microsoft.com/office/powerpoint/2010/main" val="2815088465"/>
              </p:ext>
            </p:extLst>
          </p:nvPr>
        </p:nvGraphicFramePr>
        <p:xfrm>
          <a:off x="301886" y="1061155"/>
          <a:ext cx="10938934" cy="4971820"/>
        </p:xfrm>
        <a:graphic>
          <a:graphicData uri="http://schemas.openxmlformats.org/drawingml/2006/table">
            <a:tbl>
              <a:tblPr firstRow="1" bandRow="1"/>
              <a:tblGrid>
                <a:gridCol w="5452534">
                  <a:extLst>
                    <a:ext uri="{9D8B030D-6E8A-4147-A177-3AD203B41FA5}">
                      <a16:colId xmlns:a16="http://schemas.microsoft.com/office/drawing/2014/main" val="4263117043"/>
                    </a:ext>
                  </a:extLst>
                </a:gridCol>
                <a:gridCol w="5486400">
                  <a:extLst>
                    <a:ext uri="{9D8B030D-6E8A-4147-A177-3AD203B41FA5}">
                      <a16:colId xmlns:a16="http://schemas.microsoft.com/office/drawing/2014/main" val="924768790"/>
                    </a:ext>
                  </a:extLst>
                </a:gridCol>
              </a:tblGrid>
              <a:tr h="624497">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n-US" sz="2800" b="1" dirty="0"/>
                        <a:t>Objectives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n-US" sz="2400" dirty="0"/>
                        <a:t>Assessment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extLst>
                  <a:ext uri="{0D108BD9-81ED-4DB2-BD59-A6C34878D82A}">
                    <a16:rowId xmlns:a16="http://schemas.microsoft.com/office/drawing/2014/main" val="1635154993"/>
                  </a:ext>
                </a:extLst>
              </a:tr>
              <a:tr h="1205827">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dirty="0"/>
                        <a:t>•    Identify different styles of communication, verbal and nonverbal, and their specifics within a culture.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sz="1400" dirty="0"/>
                        <a:t>     This objective will be measured by a written assignment which will be a cultural autobiographical reflection graded according to a rubric. The students will have to achieve the grade of 70% to meet the objective and to demonstrate competency in acquired knowledge. The assignment will be worth 20% of the overall grade.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170740120"/>
                  </a:ext>
                </a:extLst>
              </a:tr>
              <a:tr h="1713543">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dirty="0"/>
                        <a:t>•    Assess different cultural environments to become more effective communicators in a verity of cultural settings.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dirty="0"/>
                        <a:t>     </a:t>
                      </a:r>
                      <a:r>
                        <a:rPr lang="en-US" sz="1400" dirty="0"/>
                        <a:t>The students will lead a reflective journal on the situations presented in course material. At the end of the course, the students will be assessed on the journal content according to a grading rubric. The journal will be 30% of overall grade. The students will also be assessed on the collaborative participation. The overall participation in class will be worth 20% of their overall grade. Each week will be graded individually according to participation rubric.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3186950632"/>
                  </a:ext>
                </a:extLst>
              </a:tr>
              <a:tr h="1427953">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dirty="0"/>
                        <a:t>•    Conduct research and recognize cultural shock and biases, changes in small groups and organization levels, to be able to apply them in real life situations.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n-US" sz="1400" dirty="0"/>
                        <a:t>     The students will have a group presentation assignment. They will be divided into groups of two. Each group will have to explore the cultural specifics and traditions of one culture and then present it in class. The presentations will be graded according to assessment rubric. The students will have to achieve the grade of 70% to meet the objective. The presentation will be 30% of the overall grade.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2607230343"/>
                  </a:ext>
                </a:extLst>
              </a:tr>
            </a:tbl>
          </a:graphicData>
        </a:graphic>
      </p:graphicFrame>
    </p:spTree>
    <p:extLst>
      <p:ext uri="{BB962C8B-B14F-4D97-AF65-F5344CB8AC3E}">
        <p14:creationId xmlns:p14="http://schemas.microsoft.com/office/powerpoint/2010/main" val="263394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A996-CF19-4365-9D63-8BC9D8F4E428}"/>
              </a:ext>
            </a:extLst>
          </p:cNvPr>
          <p:cNvSpPr>
            <a:spLocks noGrp="1"/>
          </p:cNvSpPr>
          <p:nvPr>
            <p:ph type="title"/>
          </p:nvPr>
        </p:nvSpPr>
        <p:spPr>
          <a:xfrm>
            <a:off x="649295" y="241894"/>
            <a:ext cx="10320866" cy="431800"/>
          </a:xfrm>
        </p:spPr>
        <p:txBody>
          <a:bodyPr>
            <a:noAutofit/>
          </a:bodyPr>
          <a:lstStyle/>
          <a:p>
            <a:r>
              <a:rPr lang="en-US" sz="4000" dirty="0"/>
              <a:t>Course content</a:t>
            </a:r>
          </a:p>
        </p:txBody>
      </p:sp>
      <p:pic>
        <p:nvPicPr>
          <p:cNvPr id="6" name="Picture 5">
            <a:extLst>
              <a:ext uri="{FF2B5EF4-FFF2-40B4-BE49-F238E27FC236}">
                <a16:creationId xmlns:a16="http://schemas.microsoft.com/office/drawing/2014/main" id="{8246ED63-B4DB-45CF-9EAD-235D5D88B94F}"/>
              </a:ext>
            </a:extLst>
          </p:cNvPr>
          <p:cNvPicPr>
            <a:picLocks noChangeAspect="1"/>
          </p:cNvPicPr>
          <p:nvPr/>
        </p:nvPicPr>
        <p:blipFill>
          <a:blip r:embed="rId2"/>
          <a:stretch>
            <a:fillRect/>
          </a:stretch>
        </p:blipFill>
        <p:spPr>
          <a:xfrm>
            <a:off x="1" y="673694"/>
            <a:ext cx="11717866" cy="5670662"/>
          </a:xfrm>
          <a:prstGeom prst="rect">
            <a:avLst/>
          </a:prstGeom>
        </p:spPr>
      </p:pic>
    </p:spTree>
    <p:extLst>
      <p:ext uri="{BB962C8B-B14F-4D97-AF65-F5344CB8AC3E}">
        <p14:creationId xmlns:p14="http://schemas.microsoft.com/office/powerpoint/2010/main" val="162689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35CB26-8F7E-42CA-9265-4D01E8EF0C8B}"/>
              </a:ext>
            </a:extLst>
          </p:cNvPr>
          <p:cNvPicPr>
            <a:picLocks noChangeAspect="1"/>
          </p:cNvPicPr>
          <p:nvPr/>
        </p:nvPicPr>
        <p:blipFill>
          <a:blip r:embed="rId2"/>
          <a:stretch>
            <a:fillRect/>
          </a:stretch>
        </p:blipFill>
        <p:spPr>
          <a:xfrm>
            <a:off x="0" y="564444"/>
            <a:ext cx="11785600" cy="6163734"/>
          </a:xfrm>
          <a:prstGeom prst="rect">
            <a:avLst/>
          </a:prstGeom>
        </p:spPr>
      </p:pic>
      <p:sp>
        <p:nvSpPr>
          <p:cNvPr id="12" name="TextBox 11">
            <a:extLst>
              <a:ext uri="{FF2B5EF4-FFF2-40B4-BE49-F238E27FC236}">
                <a16:creationId xmlns:a16="http://schemas.microsoft.com/office/drawing/2014/main" id="{595BA144-4559-4266-9B64-B0196F67824C}"/>
              </a:ext>
            </a:extLst>
          </p:cNvPr>
          <p:cNvSpPr txBox="1"/>
          <p:nvPr/>
        </p:nvSpPr>
        <p:spPr>
          <a:xfrm>
            <a:off x="530578" y="41224"/>
            <a:ext cx="6705600" cy="523220"/>
          </a:xfrm>
          <a:prstGeom prst="rect">
            <a:avLst/>
          </a:prstGeom>
          <a:noFill/>
        </p:spPr>
        <p:txBody>
          <a:bodyPr wrap="square" rtlCol="0">
            <a:spAutoFit/>
          </a:bodyPr>
          <a:lstStyle/>
          <a:p>
            <a:r>
              <a:rPr lang="en-US" sz="2800" dirty="0">
                <a:solidFill>
                  <a:schemeClr val="accent1"/>
                </a:solidFill>
              </a:rPr>
              <a:t>Cost Analysis and Required Resources</a:t>
            </a:r>
          </a:p>
        </p:txBody>
      </p:sp>
    </p:spTree>
    <p:extLst>
      <p:ext uri="{BB962C8B-B14F-4D97-AF65-F5344CB8AC3E}">
        <p14:creationId xmlns:p14="http://schemas.microsoft.com/office/powerpoint/2010/main" val="35504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A915-22BA-4B6D-A60E-4653DC847C39}"/>
              </a:ext>
            </a:extLst>
          </p:cNvPr>
          <p:cNvSpPr>
            <a:spLocks noGrp="1"/>
          </p:cNvSpPr>
          <p:nvPr>
            <p:ph type="title"/>
          </p:nvPr>
        </p:nvSpPr>
        <p:spPr>
          <a:xfrm>
            <a:off x="0" y="0"/>
            <a:ext cx="11525956" cy="1151965"/>
          </a:xfrm>
        </p:spPr>
        <p:txBody>
          <a:bodyPr>
            <a:normAutofit/>
          </a:bodyPr>
          <a:lstStyle/>
          <a:p>
            <a:pPr algn="ctr"/>
            <a:r>
              <a:rPr lang="en-US" sz="3200" dirty="0"/>
              <a:t>Cost analysis and Required Resources</a:t>
            </a:r>
            <a:br>
              <a:rPr lang="en-US" sz="3200" dirty="0"/>
            </a:br>
            <a:r>
              <a:rPr lang="en-US" sz="3200" dirty="0"/>
              <a:t>* </a:t>
            </a:r>
            <a:r>
              <a:rPr lang="en-US" sz="2800" dirty="0"/>
              <a:t>Development</a:t>
            </a:r>
          </a:p>
        </p:txBody>
      </p:sp>
      <p:pic>
        <p:nvPicPr>
          <p:cNvPr id="4" name="Content Placeholder 3">
            <a:extLst>
              <a:ext uri="{FF2B5EF4-FFF2-40B4-BE49-F238E27FC236}">
                <a16:creationId xmlns:a16="http://schemas.microsoft.com/office/drawing/2014/main" id="{DBAF96AD-7C75-443C-9329-8ECFD1A54086}"/>
              </a:ext>
            </a:extLst>
          </p:cNvPr>
          <p:cNvPicPr>
            <a:picLocks noGrp="1" noChangeAspect="1"/>
          </p:cNvPicPr>
          <p:nvPr>
            <p:ph sz="quarter" idx="13"/>
          </p:nvPr>
        </p:nvPicPr>
        <p:blipFill>
          <a:blip r:embed="rId2"/>
          <a:stretch>
            <a:fillRect/>
          </a:stretch>
        </p:blipFill>
        <p:spPr>
          <a:xfrm>
            <a:off x="68860" y="1151966"/>
            <a:ext cx="9414900" cy="1421901"/>
          </a:xfrm>
          <a:prstGeom prst="rect">
            <a:avLst/>
          </a:prstGeom>
        </p:spPr>
      </p:pic>
      <p:pic>
        <p:nvPicPr>
          <p:cNvPr id="5" name="Picture 4">
            <a:extLst>
              <a:ext uri="{FF2B5EF4-FFF2-40B4-BE49-F238E27FC236}">
                <a16:creationId xmlns:a16="http://schemas.microsoft.com/office/drawing/2014/main" id="{39896F77-3201-4FBB-A332-71C9A2C820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494844"/>
            <a:ext cx="11729156" cy="3860800"/>
          </a:xfrm>
          <a:prstGeom prst="rect">
            <a:avLst/>
          </a:prstGeom>
          <a:noFill/>
        </p:spPr>
      </p:pic>
    </p:spTree>
    <p:extLst>
      <p:ext uri="{BB962C8B-B14F-4D97-AF65-F5344CB8AC3E}">
        <p14:creationId xmlns:p14="http://schemas.microsoft.com/office/powerpoint/2010/main" val="8617181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435</TotalTime>
  <Words>1241</Words>
  <Application>Microsoft Office PowerPoint</Application>
  <PresentationFormat>Widescreen</PresentationFormat>
  <Paragraphs>132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Impact</vt:lpstr>
      <vt:lpstr>Times New Roman</vt:lpstr>
      <vt:lpstr>Main Event</vt:lpstr>
      <vt:lpstr>Intercultural Communication Course for Delaware Technical &amp; Community College Students</vt:lpstr>
      <vt:lpstr>Overview</vt:lpstr>
      <vt:lpstr>Present analysis results</vt:lpstr>
      <vt:lpstr>Training solution</vt:lpstr>
      <vt:lpstr>Project strategy</vt:lpstr>
      <vt:lpstr>Course objectives</vt:lpstr>
      <vt:lpstr>Course content</vt:lpstr>
      <vt:lpstr>PowerPoint Presentation</vt:lpstr>
      <vt:lpstr>Cost analysis and Required Resources * Development</vt:lpstr>
      <vt:lpstr>Cost analysis and Required Resources * Delivery and Ongoing Operations Costs</vt:lpstr>
      <vt:lpstr>Estimated Return on Investment</vt:lpstr>
      <vt:lpstr>PowerPoint Presentation</vt:lpstr>
      <vt:lpstr> POTENTIAL RISKS AND RECOMMENDATIONS </vt:lpstr>
      <vt:lpstr>Present course status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Communication Course for Delaware Technical &amp; Community College Students</dc:title>
  <dc:creator>Olga Usova</dc:creator>
  <cp:lastModifiedBy>Olga Usova</cp:lastModifiedBy>
  <cp:revision>66</cp:revision>
  <dcterms:created xsi:type="dcterms:W3CDTF">2018-11-30T20:31:01Z</dcterms:created>
  <dcterms:modified xsi:type="dcterms:W3CDTF">2018-12-01T12:11:14Z</dcterms:modified>
</cp:coreProperties>
</file>